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3"/>
  </p:notesMasterIdLst>
  <p:handoutMasterIdLst>
    <p:handoutMasterId r:id="rId14"/>
  </p:handoutMasterIdLst>
  <p:sldIdLst>
    <p:sldId id="1126" r:id="rId5"/>
    <p:sldId id="1129" r:id="rId6"/>
    <p:sldId id="1132" r:id="rId7"/>
    <p:sldId id="1203" r:id="rId8"/>
    <p:sldId id="1121" r:id="rId9"/>
    <p:sldId id="1136" r:id="rId10"/>
    <p:sldId id="1130" r:id="rId11"/>
    <p:sldId id="1204" r:id="rId12"/>
  </p:sldIdLst>
  <p:sldSz cx="12192000" cy="6858000"/>
  <p:notesSz cx="69850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 Nicole" initials="NN" lastIdx="16" clrIdx="0">
    <p:extLst>
      <p:ext uri="{19B8F6BF-5375-455C-9EA6-DF929625EA0E}">
        <p15:presenceInfo xmlns:p15="http://schemas.microsoft.com/office/powerpoint/2012/main" userId="S-1-5-21-1940666338-227100268-1349548132-163360" providerId="AD"/>
      </p:ext>
    </p:extLst>
  </p:cmAuthor>
  <p:cmAuthor id="2" name="Quina, Andre C." initials="QAC" lastIdx="10" clrIdx="1">
    <p:extLst>
      <p:ext uri="{19B8F6BF-5375-455C-9EA6-DF929625EA0E}">
        <p15:presenceInfo xmlns:p15="http://schemas.microsoft.com/office/powerpoint/2012/main" userId="639be69b-cb24-4f47-b8d2-304e6a127df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28FC"/>
    <a:srgbClr val="3B8FFD"/>
    <a:srgbClr val="29FD2F"/>
    <a:srgbClr val="1F5993"/>
    <a:srgbClr val="E3F4D1"/>
    <a:srgbClr val="F0902B"/>
    <a:srgbClr val="65AF98"/>
    <a:srgbClr val="6CB198"/>
    <a:srgbClr val="76CCAF"/>
    <a:srgbClr val="6DCA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69" autoAdjust="0"/>
    <p:restoredTop sz="85852" autoAdjust="0"/>
  </p:normalViewPr>
  <p:slideViewPr>
    <p:cSldViewPr snapToGrid="0">
      <p:cViewPr varScale="1">
        <p:scale>
          <a:sx n="103" d="100"/>
          <a:sy n="103" d="100"/>
        </p:scale>
        <p:origin x="464" y="176"/>
      </p:cViewPr>
      <p:guideLst/>
    </p:cSldViewPr>
  </p:slideViewPr>
  <p:outlineViewPr>
    <p:cViewPr>
      <p:scale>
        <a:sx n="33" d="100"/>
        <a:sy n="33" d="100"/>
      </p:scale>
      <p:origin x="0" y="-1181"/>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E05F56-B00B-8F40-AE01-D5F0A5E6B557}"/>
              </a:ext>
            </a:extLst>
          </p:cNvPr>
          <p:cNvSpPr>
            <a:spLocks noGrp="1"/>
          </p:cNvSpPr>
          <p:nvPr>
            <p:ph type="hdr" sz="quarter"/>
          </p:nvPr>
        </p:nvSpPr>
        <p:spPr>
          <a:xfrm>
            <a:off x="0" y="0"/>
            <a:ext cx="3027363" cy="46513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29AAD2C-B861-244C-A079-975F2040CD69}"/>
              </a:ext>
            </a:extLst>
          </p:cNvPr>
          <p:cNvSpPr>
            <a:spLocks noGrp="1"/>
          </p:cNvSpPr>
          <p:nvPr>
            <p:ph type="dt" sz="quarter" idx="1"/>
          </p:nvPr>
        </p:nvSpPr>
        <p:spPr>
          <a:xfrm>
            <a:off x="3956050" y="0"/>
            <a:ext cx="3027363" cy="465138"/>
          </a:xfrm>
          <a:prstGeom prst="rect">
            <a:avLst/>
          </a:prstGeom>
        </p:spPr>
        <p:txBody>
          <a:bodyPr vert="horz" lIns="91440" tIns="45720" rIns="91440" bIns="45720" rtlCol="0"/>
          <a:lstStyle>
            <a:lvl1pPr algn="r">
              <a:defRPr sz="1200"/>
            </a:lvl1pPr>
          </a:lstStyle>
          <a:p>
            <a:fld id="{36A87287-CC86-3041-8FC1-E8069C861F8E}" type="datetimeFigureOut">
              <a:rPr lang="en-US" smtClean="0"/>
              <a:t>7/31/18</a:t>
            </a:fld>
            <a:endParaRPr lang="en-US"/>
          </a:p>
        </p:txBody>
      </p:sp>
      <p:sp>
        <p:nvSpPr>
          <p:cNvPr id="4" name="Footer Placeholder 3">
            <a:extLst>
              <a:ext uri="{FF2B5EF4-FFF2-40B4-BE49-F238E27FC236}">
                <a16:creationId xmlns:a16="http://schemas.microsoft.com/office/drawing/2014/main" id="{F5E2DC8E-FD0A-034D-9AC4-224732673030}"/>
              </a:ext>
            </a:extLst>
          </p:cNvPr>
          <p:cNvSpPr>
            <a:spLocks noGrp="1"/>
          </p:cNvSpPr>
          <p:nvPr>
            <p:ph type="ftr" sz="quarter" idx="2"/>
          </p:nvPr>
        </p:nvSpPr>
        <p:spPr>
          <a:xfrm>
            <a:off x="0" y="8818563"/>
            <a:ext cx="3027363" cy="4651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F5CD521-B18B-524A-A11A-0D1DAAFB64FE}"/>
              </a:ext>
            </a:extLst>
          </p:cNvPr>
          <p:cNvSpPr>
            <a:spLocks noGrp="1"/>
          </p:cNvSpPr>
          <p:nvPr>
            <p:ph type="sldNum" sz="quarter" idx="3"/>
          </p:nvPr>
        </p:nvSpPr>
        <p:spPr>
          <a:xfrm>
            <a:off x="3956050" y="8818563"/>
            <a:ext cx="3027363" cy="465137"/>
          </a:xfrm>
          <a:prstGeom prst="rect">
            <a:avLst/>
          </a:prstGeom>
        </p:spPr>
        <p:txBody>
          <a:bodyPr vert="horz" lIns="91440" tIns="45720" rIns="91440" bIns="45720" rtlCol="0" anchor="b"/>
          <a:lstStyle>
            <a:lvl1pPr algn="r">
              <a:defRPr sz="1200"/>
            </a:lvl1pPr>
          </a:lstStyle>
          <a:p>
            <a:fld id="{4CCEF474-4EC9-ED4F-862C-DB456ECF4427}" type="slidenum">
              <a:rPr lang="en-US" smtClean="0"/>
              <a:t>‹#›</a:t>
            </a:fld>
            <a:endParaRPr lang="en-US"/>
          </a:p>
        </p:txBody>
      </p:sp>
    </p:spTree>
    <p:extLst>
      <p:ext uri="{BB962C8B-B14F-4D97-AF65-F5344CB8AC3E}">
        <p14:creationId xmlns:p14="http://schemas.microsoft.com/office/powerpoint/2010/main" val="1832814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5797"/>
          </a:xfrm>
          <a:prstGeom prst="rect">
            <a:avLst/>
          </a:prstGeom>
        </p:spPr>
        <p:txBody>
          <a:bodyPr vert="horz" lIns="92958" tIns="46479" rIns="92958" bIns="46479" rtlCol="0"/>
          <a:lstStyle>
            <a:lvl1pPr algn="l">
              <a:defRPr sz="1200"/>
            </a:lvl1pPr>
          </a:lstStyle>
          <a:p>
            <a:endParaRPr lang="en-US" dirty="0"/>
          </a:p>
        </p:txBody>
      </p:sp>
      <p:sp>
        <p:nvSpPr>
          <p:cNvPr id="3" name="Date Placeholder 2"/>
          <p:cNvSpPr>
            <a:spLocks noGrp="1"/>
          </p:cNvSpPr>
          <p:nvPr>
            <p:ph type="dt" idx="1"/>
          </p:nvPr>
        </p:nvSpPr>
        <p:spPr>
          <a:xfrm>
            <a:off x="3956550" y="0"/>
            <a:ext cx="3026833" cy="465797"/>
          </a:xfrm>
          <a:prstGeom prst="rect">
            <a:avLst/>
          </a:prstGeom>
        </p:spPr>
        <p:txBody>
          <a:bodyPr vert="horz" lIns="92958" tIns="46479" rIns="92958" bIns="46479" rtlCol="0"/>
          <a:lstStyle>
            <a:lvl1pPr algn="r">
              <a:defRPr sz="1200"/>
            </a:lvl1pPr>
          </a:lstStyle>
          <a:p>
            <a:fld id="{E0531731-A2BA-4C42-8716-F6A84AD29816}" type="datetimeFigureOut">
              <a:rPr lang="en-US" smtClean="0"/>
              <a:t>7/31/18</a:t>
            </a:fld>
            <a:endParaRPr lang="en-US" dirty="0"/>
          </a:p>
        </p:txBody>
      </p:sp>
      <p:sp>
        <p:nvSpPr>
          <p:cNvPr id="4" name="Slide Image Placeholder 3"/>
          <p:cNvSpPr>
            <a:spLocks noGrp="1" noRot="1" noChangeAspect="1"/>
          </p:cNvSpPr>
          <p:nvPr>
            <p:ph type="sldImg" idx="2"/>
          </p:nvPr>
        </p:nvSpPr>
        <p:spPr>
          <a:xfrm>
            <a:off x="706438" y="1160463"/>
            <a:ext cx="5572125" cy="3133725"/>
          </a:xfrm>
          <a:prstGeom prst="rect">
            <a:avLst/>
          </a:prstGeom>
          <a:noFill/>
          <a:ln w="12700">
            <a:solidFill>
              <a:prstClr val="black"/>
            </a:solidFill>
          </a:ln>
        </p:spPr>
        <p:txBody>
          <a:bodyPr vert="horz" lIns="92958" tIns="46479" rIns="92958" bIns="46479" rtlCol="0" anchor="ctr"/>
          <a:lstStyle/>
          <a:p>
            <a:endParaRPr lang="en-US" dirty="0"/>
          </a:p>
        </p:txBody>
      </p:sp>
      <p:sp>
        <p:nvSpPr>
          <p:cNvPr id="5" name="Notes Placeholder 4"/>
          <p:cNvSpPr>
            <a:spLocks noGrp="1"/>
          </p:cNvSpPr>
          <p:nvPr>
            <p:ph type="body" sz="quarter" idx="3"/>
          </p:nvPr>
        </p:nvSpPr>
        <p:spPr>
          <a:xfrm>
            <a:off x="698500" y="4467781"/>
            <a:ext cx="5588000" cy="3655457"/>
          </a:xfrm>
          <a:prstGeom prst="rect">
            <a:avLst/>
          </a:prstGeom>
        </p:spPr>
        <p:txBody>
          <a:bodyPr vert="horz" lIns="92958" tIns="46479" rIns="92958" bIns="4647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26833" cy="465796"/>
          </a:xfrm>
          <a:prstGeom prst="rect">
            <a:avLst/>
          </a:prstGeom>
        </p:spPr>
        <p:txBody>
          <a:bodyPr vert="horz" lIns="92958" tIns="46479" rIns="92958" bIns="4647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56550" y="8817904"/>
            <a:ext cx="3026833" cy="465796"/>
          </a:xfrm>
          <a:prstGeom prst="rect">
            <a:avLst/>
          </a:prstGeom>
        </p:spPr>
        <p:txBody>
          <a:bodyPr vert="horz" lIns="92958" tIns="46479" rIns="92958" bIns="46479" rtlCol="0" anchor="b"/>
          <a:lstStyle>
            <a:lvl1pPr algn="r">
              <a:defRPr sz="1200"/>
            </a:lvl1pPr>
          </a:lstStyle>
          <a:p>
            <a:fld id="{D2014ADA-C32F-4A25-860A-73E620180102}" type="slidenum">
              <a:rPr lang="en-US" smtClean="0"/>
              <a:t>‹#›</a:t>
            </a:fld>
            <a:endParaRPr lang="en-US" dirty="0"/>
          </a:p>
        </p:txBody>
      </p:sp>
    </p:spTree>
    <p:extLst>
      <p:ext uri="{BB962C8B-B14F-4D97-AF65-F5344CB8AC3E}">
        <p14:creationId xmlns:p14="http://schemas.microsoft.com/office/powerpoint/2010/main" val="2102962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014ADA-C32F-4A25-860A-73E620180102}" type="slidenum">
              <a:rPr lang="en-US" smtClean="0"/>
              <a:t>2</a:t>
            </a:fld>
            <a:endParaRPr lang="en-US" dirty="0"/>
          </a:p>
        </p:txBody>
      </p:sp>
    </p:spTree>
    <p:extLst>
      <p:ext uri="{BB962C8B-B14F-4D97-AF65-F5344CB8AC3E}">
        <p14:creationId xmlns:p14="http://schemas.microsoft.com/office/powerpoint/2010/main" val="3076059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 Box 34"/>
          <p:cNvSpPr txBox="1">
            <a:spLocks noChangeArrowheads="1"/>
          </p:cNvSpPr>
          <p:nvPr/>
        </p:nvSpPr>
        <p:spPr bwMode="auto">
          <a:xfrm>
            <a:off x="9267802" y="6533104"/>
            <a:ext cx="2552302" cy="215444"/>
          </a:xfrm>
          <a:prstGeom prst="rect">
            <a:avLst/>
          </a:prstGeom>
          <a:noFill/>
          <a:ln w="9525">
            <a:noFill/>
            <a:miter lim="800000"/>
            <a:headEnd/>
            <a:tailEnd/>
          </a:ln>
          <a:effectLst/>
        </p:spPr>
        <p:txBody>
          <a:bodyPr wrap="none">
            <a:spAutoFit/>
          </a:bodyPr>
          <a:lstStyle/>
          <a:p>
            <a:pPr algn="r">
              <a:lnSpc>
                <a:spcPct val="100000"/>
              </a:lnSpc>
              <a:spcAft>
                <a:spcPct val="0"/>
              </a:spcAft>
              <a:buClrTx/>
            </a:pPr>
            <a:r>
              <a:rPr lang="en-US" altLang="en-US" sz="800" b="0" dirty="0">
                <a:solidFill>
                  <a:schemeClr val="tx1">
                    <a:lumMod val="50000"/>
                    <a:lumOff val="50000"/>
                  </a:schemeClr>
                </a:solidFill>
                <a:latin typeface="Arial" pitchFamily="34" charset="0"/>
                <a:cs typeface="Arial" pitchFamily="34" charset="0"/>
              </a:rPr>
              <a:t>© 2018</a:t>
            </a:r>
            <a:r>
              <a:rPr lang="en-US" altLang="en-US" sz="800" b="0" baseline="0" dirty="0">
                <a:solidFill>
                  <a:schemeClr val="tx1">
                    <a:lumMod val="50000"/>
                    <a:lumOff val="50000"/>
                  </a:schemeClr>
                </a:solidFill>
                <a:latin typeface="Arial" pitchFamily="34" charset="0"/>
                <a:cs typeface="Arial" pitchFamily="34" charset="0"/>
              </a:rPr>
              <a:t> </a:t>
            </a:r>
            <a:r>
              <a:rPr lang="en-US" altLang="en-US" sz="800" b="0" dirty="0">
                <a:solidFill>
                  <a:schemeClr val="tx1">
                    <a:lumMod val="50000"/>
                    <a:lumOff val="50000"/>
                  </a:schemeClr>
                </a:solidFill>
                <a:latin typeface="Arial" pitchFamily="34" charset="0"/>
                <a:cs typeface="Arial" pitchFamily="34" charset="0"/>
              </a:rPr>
              <a:t>The MITRE Corporation. All rights reserved.</a:t>
            </a:r>
          </a:p>
        </p:txBody>
      </p:sp>
      <p:sp>
        <p:nvSpPr>
          <p:cNvPr id="8" name="Rectangle 4"/>
          <p:cNvSpPr>
            <a:spLocks noGrp="1" noChangeArrowheads="1"/>
          </p:cNvSpPr>
          <p:nvPr>
            <p:ph type="subTitle" idx="1" hasCustomPrompt="1"/>
          </p:nvPr>
        </p:nvSpPr>
        <p:spPr>
          <a:xfrm>
            <a:off x="1044156" y="2568939"/>
            <a:ext cx="7655345" cy="389922"/>
          </a:xfrm>
        </p:spPr>
        <p:txBody>
          <a:bodyPr/>
          <a:lstStyle>
            <a:lvl1pPr marL="0" indent="0">
              <a:buFont typeface="Wingdings" pitchFamily="2" charset="2"/>
              <a:buNone/>
              <a:defRPr b="1" spc="0" baseline="0">
                <a:solidFill>
                  <a:schemeClr val="tx2"/>
                </a:solidFill>
                <a:latin typeface="Arial" pitchFamily="34" charset="0"/>
                <a:cs typeface="Arial" pitchFamily="34" charset="0"/>
              </a:defRPr>
            </a:lvl1pPr>
          </a:lstStyle>
          <a:p>
            <a:r>
              <a:rPr lang="en-US" altLang="en-US" dirty="0"/>
              <a:t>Author</a:t>
            </a:r>
          </a:p>
        </p:txBody>
      </p:sp>
      <p:sp>
        <p:nvSpPr>
          <p:cNvPr id="9" name="Rectangle 9"/>
          <p:cNvSpPr>
            <a:spLocks noGrp="1" noChangeArrowheads="1"/>
          </p:cNvSpPr>
          <p:nvPr>
            <p:ph type="ctrTitle" sz="quarter" hasCustomPrompt="1"/>
          </p:nvPr>
        </p:nvSpPr>
        <p:spPr>
          <a:xfrm>
            <a:off x="1009528" y="368932"/>
            <a:ext cx="9662160" cy="1981200"/>
          </a:xfrm>
        </p:spPr>
        <p:txBody>
          <a:bodyPr anchor="b" anchorCtr="0">
            <a:normAutofit/>
          </a:bodyPr>
          <a:lstStyle>
            <a:lvl1pPr algn="l">
              <a:lnSpc>
                <a:spcPts val="4400"/>
              </a:lnSpc>
              <a:defRPr sz="4000" b="1">
                <a:solidFill>
                  <a:schemeClr val="tx2"/>
                </a:solidFill>
                <a:latin typeface="Arial" pitchFamily="34" charset="0"/>
                <a:cs typeface="Arial" pitchFamily="34" charset="0"/>
              </a:defRPr>
            </a:lvl1pPr>
          </a:lstStyle>
          <a:p>
            <a:r>
              <a:rPr lang="en-US" dirty="0"/>
              <a:t>Title here</a:t>
            </a:r>
          </a:p>
        </p:txBody>
      </p:sp>
      <p:sp>
        <p:nvSpPr>
          <p:cNvPr id="10" name="Text Box 27"/>
          <p:cNvSpPr txBox="1">
            <a:spLocks noChangeArrowheads="1"/>
          </p:cNvSpPr>
          <p:nvPr/>
        </p:nvSpPr>
        <p:spPr bwMode="auto">
          <a:xfrm>
            <a:off x="987360" y="6507841"/>
            <a:ext cx="3882814" cy="240707"/>
          </a:xfrm>
          <a:prstGeom prst="rect">
            <a:avLst/>
          </a:prstGeom>
          <a:noFill/>
          <a:ln w="9525">
            <a:noFill/>
            <a:miter lim="800000"/>
            <a:headEnd/>
            <a:tailEnd/>
          </a:ln>
          <a:effectLst/>
        </p:spPr>
        <p:txBody>
          <a:bodyPr wrap="square">
            <a:spAutoFit/>
          </a:bodyPr>
          <a:lstStyle/>
          <a:p>
            <a:pPr algn="l" defTabSz="914400">
              <a:lnSpc>
                <a:spcPts val="1300"/>
              </a:lnSpc>
              <a:spcAft>
                <a:spcPct val="0"/>
              </a:spcAft>
            </a:pPr>
            <a:r>
              <a:rPr lang="en-US" sz="800" b="0" dirty="0">
                <a:solidFill>
                  <a:schemeClr val="tx1">
                    <a:lumMod val="50000"/>
                    <a:lumOff val="50000"/>
                  </a:schemeClr>
                </a:solidFill>
                <a:latin typeface="Arial" pitchFamily="34" charset="0"/>
              </a:rPr>
              <a:t>Approved for Public Release; Distribution Unlimited. Case Number 18-1693</a:t>
            </a:r>
          </a:p>
        </p:txBody>
      </p:sp>
      <p:sp>
        <p:nvSpPr>
          <p:cNvPr id="12" name="Rectangle 11"/>
          <p:cNvSpPr/>
          <p:nvPr/>
        </p:nvSpPr>
        <p:spPr bwMode="auto">
          <a:xfrm>
            <a:off x="0" y="1"/>
            <a:ext cx="543099" cy="2398143"/>
          </a:xfrm>
          <a:prstGeom prst="rect">
            <a:avLst/>
          </a:prstGeom>
          <a:solidFill>
            <a:srgbClr val="C1CD2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dirty="0">
              <a:ln>
                <a:noFill/>
              </a:ln>
              <a:solidFill>
                <a:schemeClr val="tx1"/>
              </a:solidFill>
              <a:effectLst/>
              <a:latin typeface="Arial" charset="0"/>
            </a:endParaRPr>
          </a:p>
        </p:txBody>
      </p:sp>
      <p:cxnSp>
        <p:nvCxnSpPr>
          <p:cNvPr id="15" name="Straight Connector 14"/>
          <p:cNvCxnSpPr/>
          <p:nvPr/>
        </p:nvCxnSpPr>
        <p:spPr bwMode="auto">
          <a:xfrm>
            <a:off x="1098200" y="2448468"/>
            <a:ext cx="10593057" cy="0"/>
          </a:xfrm>
          <a:prstGeom prst="line">
            <a:avLst/>
          </a:prstGeom>
          <a:solidFill>
            <a:srgbClr val="FFCC99"/>
          </a:solidFill>
          <a:ln w="12700" cap="flat" cmpd="sng" algn="ctr">
            <a:solidFill>
              <a:srgbClr val="C1CD23"/>
            </a:solidFill>
            <a:prstDash val="solid"/>
            <a:round/>
            <a:headEnd type="none" w="med" len="med"/>
            <a:tailEnd type="none" w="med" len="med"/>
          </a:ln>
          <a:effectLst/>
        </p:spPr>
      </p:cxnSp>
      <p:sp>
        <p:nvSpPr>
          <p:cNvPr id="14" name="Rectangle 13"/>
          <p:cNvSpPr/>
          <p:nvPr/>
        </p:nvSpPr>
        <p:spPr bwMode="auto">
          <a:xfrm>
            <a:off x="0" y="2510288"/>
            <a:ext cx="543099" cy="4347713"/>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dirty="0">
              <a:ln>
                <a:noFill/>
              </a:ln>
              <a:solidFill>
                <a:schemeClr val="tx2"/>
              </a:solidFill>
              <a:effectLst/>
              <a:latin typeface="Arial" charset="0"/>
            </a:endParaRPr>
          </a:p>
        </p:txBody>
      </p:sp>
      <p:cxnSp>
        <p:nvCxnSpPr>
          <p:cNvPr id="16" name="Straight Connector 15"/>
          <p:cNvCxnSpPr/>
          <p:nvPr/>
        </p:nvCxnSpPr>
        <p:spPr bwMode="auto">
          <a:xfrm>
            <a:off x="1098200" y="6534227"/>
            <a:ext cx="10593057" cy="0"/>
          </a:xfrm>
          <a:prstGeom prst="line">
            <a:avLst/>
          </a:prstGeom>
          <a:solidFill>
            <a:srgbClr val="FFCC99"/>
          </a:solidFill>
          <a:ln w="12700" cap="flat" cmpd="sng" algn="ctr">
            <a:solidFill>
              <a:srgbClr val="C1CD23"/>
            </a:solidFill>
            <a:prstDash val="solid"/>
            <a:round/>
            <a:headEnd type="none" w="med" len="med"/>
            <a:tailEnd type="none" w="med" len="med"/>
          </a:ln>
          <a:effectLst/>
        </p:spPr>
      </p:cxn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800578" y="6250820"/>
            <a:ext cx="894007" cy="243820"/>
          </a:xfrm>
          <a:prstGeom prst="rect">
            <a:avLst/>
          </a:prstGeom>
        </p:spPr>
      </p:pic>
      <p:sp>
        <p:nvSpPr>
          <p:cNvPr id="5" name="Text Placeholder 4"/>
          <p:cNvSpPr>
            <a:spLocks noGrp="1"/>
          </p:cNvSpPr>
          <p:nvPr>
            <p:ph type="body" sz="quarter" idx="10" hasCustomPrompt="1"/>
          </p:nvPr>
        </p:nvSpPr>
        <p:spPr>
          <a:xfrm>
            <a:off x="5715001" y="76201"/>
            <a:ext cx="6096000" cy="247649"/>
          </a:xfrm>
        </p:spPr>
        <p:txBody>
          <a:bodyPr/>
          <a:lstStyle>
            <a:lvl1pPr marL="0" marR="0" indent="0" algn="r" defTabSz="914400" rtl="0" eaLnBrk="1" fontAlgn="auto" latinLnBrk="0" hangingPunct="1">
              <a:lnSpc>
                <a:spcPct val="100000"/>
              </a:lnSpc>
              <a:spcBef>
                <a:spcPts val="0"/>
              </a:spcBef>
              <a:spcAft>
                <a:spcPts val="600"/>
              </a:spcAft>
              <a:buClrTx/>
              <a:buSzTx/>
              <a:buFontTx/>
              <a:buNone/>
              <a:tabLst/>
              <a:defRPr sz="1200" b="1">
                <a:solidFill>
                  <a:schemeClr val="tx2"/>
                </a:solidFill>
                <a:latin typeface="Arial" panose="020B0604020202020204" pitchFamily="34" charset="0"/>
                <a:cs typeface="Arial" panose="020B0604020202020204" pitchFamily="34" charset="0"/>
              </a:defRPr>
            </a:lvl1p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5F9E"/>
                </a:solidFill>
                <a:effectLst/>
                <a:uLnTx/>
                <a:uFillTx/>
                <a:latin typeface="Arial" pitchFamily="34" charset="0"/>
                <a:ea typeface="Verdana" pitchFamily="34" charset="0"/>
                <a:cs typeface="Verdana" pitchFamily="34" charset="0"/>
              </a:rPr>
              <a:t>Organization Name Here</a:t>
            </a:r>
          </a:p>
        </p:txBody>
      </p:sp>
      <p:sp>
        <p:nvSpPr>
          <p:cNvPr id="13" name="Text Placeholder 12"/>
          <p:cNvSpPr>
            <a:spLocks noGrp="1"/>
          </p:cNvSpPr>
          <p:nvPr>
            <p:ph type="body" sz="quarter" idx="11" hasCustomPrompt="1"/>
          </p:nvPr>
        </p:nvSpPr>
        <p:spPr>
          <a:xfrm>
            <a:off x="1066801" y="3086101"/>
            <a:ext cx="3416300" cy="447675"/>
          </a:xfrm>
        </p:spPr>
        <p:txBody>
          <a:bodyPr/>
          <a:lstStyle>
            <a:lvl1pPr marL="0" indent="0" algn="l" defTabSz="914400" rtl="0" eaLnBrk="1" latinLnBrk="0" hangingPunct="1">
              <a:spcBef>
                <a:spcPts val="0"/>
              </a:spcBef>
              <a:spcAft>
                <a:spcPts val="600"/>
              </a:spcAft>
              <a:buClr>
                <a:schemeClr val="tx2"/>
              </a:buClr>
              <a:buSzPct val="120000"/>
              <a:buFont typeface="Wingdings" pitchFamily="2" charset="2"/>
              <a:buNone/>
              <a:defRPr lang="en-US" sz="1800" b="1" kern="1200" spc="0" baseline="0" dirty="0">
                <a:solidFill>
                  <a:schemeClr val="tx2"/>
                </a:solidFill>
                <a:latin typeface="Arial" pitchFamily="34" charset="0"/>
                <a:ea typeface="+mn-ea"/>
                <a:cs typeface="Arial" pitchFamily="34" charset="0"/>
              </a:defRPr>
            </a:lvl1pPr>
            <a:lvl2pPr marL="287338" indent="0">
              <a:buNone/>
              <a:defRPr/>
            </a:lvl2pPr>
            <a:lvl3pPr marL="515938" indent="0">
              <a:buNone/>
              <a:defRPr/>
            </a:lvl3pPr>
            <a:lvl4pPr marL="801688" indent="0">
              <a:buNone/>
              <a:defRPr/>
            </a:lvl4pPr>
            <a:lvl5pPr marL="1090613" indent="0">
              <a:buNone/>
              <a:defRPr/>
            </a:lvl5pPr>
          </a:lstStyle>
          <a:p>
            <a:pPr lvl="0"/>
            <a:r>
              <a:rPr lang="en-US" dirty="0"/>
              <a:t>Date</a:t>
            </a:r>
          </a:p>
        </p:txBody>
      </p:sp>
    </p:spTree>
    <p:extLst>
      <p:ext uri="{BB962C8B-B14F-4D97-AF65-F5344CB8AC3E}">
        <p14:creationId xmlns:p14="http://schemas.microsoft.com/office/powerpoint/2010/main" val="3336771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812800" y="274638"/>
            <a:ext cx="10972800" cy="868362"/>
          </a:xfrm>
          <a:prstGeom prst="rect">
            <a:avLst/>
          </a:prstGeom>
        </p:spPr>
        <p:txBody>
          <a:bodyPr vert="horz" lIns="91440" tIns="45720" rIns="91440" bIns="45720" rtlCol="0" anchor="ctr" anchorCtr="0">
            <a:normAutofit/>
          </a:bodyPr>
          <a:lstStyle>
            <a:lvl1pPr>
              <a:lnSpc>
                <a:spcPts val="3200"/>
              </a:lnSpc>
              <a:defRPr lang="en-US"/>
            </a:lvl1pPr>
          </a:lstStyle>
          <a:p>
            <a:r>
              <a:rPr lang="en-US"/>
              <a:t>Click to edit Master title style</a:t>
            </a:r>
          </a:p>
        </p:txBody>
      </p:sp>
      <p:sp>
        <p:nvSpPr>
          <p:cNvPr id="8" name="Text Placeholder 2"/>
          <p:cNvSpPr>
            <a:spLocks noGrp="1"/>
          </p:cNvSpPr>
          <p:nvPr>
            <p:ph idx="1"/>
          </p:nvPr>
        </p:nvSpPr>
        <p:spPr>
          <a:xfrm>
            <a:off x="812800" y="1447800"/>
            <a:ext cx="10972800" cy="4962525"/>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Tree>
    <p:extLst>
      <p:ext uri="{BB962C8B-B14F-4D97-AF65-F5344CB8AC3E}">
        <p14:creationId xmlns:p14="http://schemas.microsoft.com/office/powerpoint/2010/main" val="3079777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Alternate_Title_Slide">
    <p:spTree>
      <p:nvGrpSpPr>
        <p:cNvPr id="1" name=""/>
        <p:cNvGrpSpPr/>
        <p:nvPr/>
      </p:nvGrpSpPr>
      <p:grpSpPr>
        <a:xfrm>
          <a:off x="0" y="0"/>
          <a:ext cx="0" cy="0"/>
          <a:chOff x="0" y="0"/>
          <a:chExt cx="0" cy="0"/>
        </a:xfrm>
      </p:grpSpPr>
      <p:sp>
        <p:nvSpPr>
          <p:cNvPr id="31" name="Rectangle 30"/>
          <p:cNvSpPr/>
          <p:nvPr/>
        </p:nvSpPr>
        <p:spPr>
          <a:xfrm>
            <a:off x="3517900" y="3771900"/>
            <a:ext cx="2347384" cy="2076450"/>
          </a:xfrm>
          <a:prstGeom prst="rect">
            <a:avLst/>
          </a:prstGeom>
          <a:solidFill>
            <a:schemeClr val="bg1">
              <a:lumMod val="85000"/>
            </a:schemeClr>
          </a:solid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Arial" pitchFamily="34" charset="0"/>
            </a:endParaRPr>
          </a:p>
        </p:txBody>
      </p:sp>
      <p:sp>
        <p:nvSpPr>
          <p:cNvPr id="32" name="Rectangle 31"/>
          <p:cNvSpPr/>
          <p:nvPr/>
        </p:nvSpPr>
        <p:spPr>
          <a:xfrm>
            <a:off x="1054099" y="3771900"/>
            <a:ext cx="2347384" cy="2076450"/>
          </a:xfrm>
          <a:prstGeom prst="rect">
            <a:avLst/>
          </a:prstGeom>
          <a:solidFill>
            <a:schemeClr val="bg1">
              <a:lumMod val="85000"/>
            </a:schemeClr>
          </a:solid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Arial" pitchFamily="34" charset="0"/>
            </a:endParaRPr>
          </a:p>
        </p:txBody>
      </p:sp>
      <p:sp>
        <p:nvSpPr>
          <p:cNvPr id="27" name="Rectangle 26"/>
          <p:cNvSpPr/>
          <p:nvPr/>
        </p:nvSpPr>
        <p:spPr>
          <a:xfrm>
            <a:off x="8420101" y="3771900"/>
            <a:ext cx="2347384" cy="2076450"/>
          </a:xfrm>
          <a:prstGeom prst="rect">
            <a:avLst/>
          </a:prstGeom>
          <a:solidFill>
            <a:schemeClr val="bg1">
              <a:lumMod val="85000"/>
            </a:schemeClr>
          </a:solid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Arial" pitchFamily="34" charset="0"/>
            </a:endParaRPr>
          </a:p>
        </p:txBody>
      </p:sp>
      <p:sp>
        <p:nvSpPr>
          <p:cNvPr id="30" name="Rectangle 29"/>
          <p:cNvSpPr/>
          <p:nvPr/>
        </p:nvSpPr>
        <p:spPr>
          <a:xfrm>
            <a:off x="5956300" y="3771900"/>
            <a:ext cx="2347384" cy="2076450"/>
          </a:xfrm>
          <a:prstGeom prst="rect">
            <a:avLst/>
          </a:prstGeom>
          <a:solidFill>
            <a:schemeClr val="bg1">
              <a:lumMod val="85000"/>
            </a:schemeClr>
          </a:solid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Arial" pitchFamily="34" charset="0"/>
            </a:endParaRPr>
          </a:p>
        </p:txBody>
      </p:sp>
      <p:sp>
        <p:nvSpPr>
          <p:cNvPr id="7" name="Text Box 34"/>
          <p:cNvSpPr txBox="1">
            <a:spLocks noChangeArrowheads="1"/>
          </p:cNvSpPr>
          <p:nvPr/>
        </p:nvSpPr>
        <p:spPr bwMode="auto">
          <a:xfrm>
            <a:off x="9267803" y="6541093"/>
            <a:ext cx="2552301" cy="215444"/>
          </a:xfrm>
          <a:prstGeom prst="rect">
            <a:avLst/>
          </a:prstGeom>
          <a:noFill/>
          <a:ln w="9525">
            <a:noFill/>
            <a:miter lim="800000"/>
            <a:headEnd/>
            <a:tailEnd/>
          </a:ln>
          <a:effectLst/>
        </p:spPr>
        <p:txBody>
          <a:bodyPr wrap="none">
            <a:spAutoFit/>
          </a:bodyPr>
          <a:lstStyle/>
          <a:p>
            <a:pPr algn="r">
              <a:lnSpc>
                <a:spcPct val="100000"/>
              </a:lnSpc>
              <a:spcAft>
                <a:spcPct val="0"/>
              </a:spcAft>
              <a:buClrTx/>
            </a:pPr>
            <a:r>
              <a:rPr lang="en-US" altLang="en-US" sz="800" b="0" dirty="0">
                <a:solidFill>
                  <a:schemeClr val="tx1">
                    <a:lumMod val="50000"/>
                    <a:lumOff val="50000"/>
                  </a:schemeClr>
                </a:solidFill>
                <a:latin typeface="Arial" pitchFamily="34" charset="0"/>
              </a:rPr>
              <a:t>© 2018</a:t>
            </a:r>
            <a:r>
              <a:rPr lang="en-US" altLang="en-US" sz="800" b="0" baseline="0" dirty="0">
                <a:solidFill>
                  <a:schemeClr val="tx1">
                    <a:lumMod val="50000"/>
                    <a:lumOff val="50000"/>
                  </a:schemeClr>
                </a:solidFill>
                <a:latin typeface="Arial" pitchFamily="34" charset="0"/>
              </a:rPr>
              <a:t> </a:t>
            </a:r>
            <a:r>
              <a:rPr lang="en-US" altLang="en-US" sz="800" b="0" dirty="0">
                <a:solidFill>
                  <a:schemeClr val="tx1">
                    <a:lumMod val="50000"/>
                    <a:lumOff val="50000"/>
                  </a:schemeClr>
                </a:solidFill>
                <a:latin typeface="Arial" pitchFamily="34" charset="0"/>
              </a:rPr>
              <a:t>The MITRE Corporation. All rights reserved.</a:t>
            </a:r>
          </a:p>
        </p:txBody>
      </p:sp>
      <p:sp>
        <p:nvSpPr>
          <p:cNvPr id="8" name="Rectangle 4"/>
          <p:cNvSpPr>
            <a:spLocks noGrp="1" noChangeArrowheads="1"/>
          </p:cNvSpPr>
          <p:nvPr>
            <p:ph type="subTitle" idx="1" hasCustomPrompt="1"/>
          </p:nvPr>
        </p:nvSpPr>
        <p:spPr>
          <a:xfrm>
            <a:off x="1044156" y="2568939"/>
            <a:ext cx="6136217" cy="389922"/>
          </a:xfrm>
        </p:spPr>
        <p:txBody>
          <a:bodyPr/>
          <a:lstStyle>
            <a:lvl1pPr marL="0" indent="0">
              <a:buFont typeface="Wingdings" pitchFamily="2" charset="2"/>
              <a:buNone/>
              <a:defRPr b="1" spc="0" baseline="0">
                <a:solidFill>
                  <a:schemeClr val="tx2"/>
                </a:solidFill>
                <a:latin typeface="Arial" pitchFamily="34" charset="0"/>
                <a:cs typeface="Calibri" pitchFamily="34" charset="0"/>
              </a:defRPr>
            </a:lvl1pPr>
          </a:lstStyle>
          <a:p>
            <a:r>
              <a:rPr lang="en-US" altLang="en-US" dirty="0"/>
              <a:t>Author</a:t>
            </a:r>
          </a:p>
        </p:txBody>
      </p:sp>
      <p:sp>
        <p:nvSpPr>
          <p:cNvPr id="9" name="Rectangle 9"/>
          <p:cNvSpPr>
            <a:spLocks noGrp="1" noChangeArrowheads="1"/>
          </p:cNvSpPr>
          <p:nvPr>
            <p:ph type="ctrTitle" sz="quarter" hasCustomPrompt="1"/>
          </p:nvPr>
        </p:nvSpPr>
        <p:spPr>
          <a:xfrm>
            <a:off x="1009528" y="368932"/>
            <a:ext cx="9662160" cy="1981200"/>
          </a:xfrm>
        </p:spPr>
        <p:txBody>
          <a:bodyPr anchor="b" anchorCtr="0">
            <a:noAutofit/>
          </a:bodyPr>
          <a:lstStyle>
            <a:lvl1pPr algn="l">
              <a:lnSpc>
                <a:spcPts val="4400"/>
              </a:lnSpc>
              <a:defRPr sz="4000" b="1">
                <a:solidFill>
                  <a:schemeClr val="tx2"/>
                </a:solidFill>
                <a:latin typeface="Arial" pitchFamily="34" charset="0"/>
                <a:cs typeface="Times New Roman" pitchFamily="18" charset="0"/>
              </a:defRPr>
            </a:lvl1pPr>
          </a:lstStyle>
          <a:p>
            <a:r>
              <a:rPr lang="en-US" dirty="0"/>
              <a:t>Title here</a:t>
            </a:r>
          </a:p>
        </p:txBody>
      </p:sp>
      <p:sp>
        <p:nvSpPr>
          <p:cNvPr id="12" name="Rectangle 11"/>
          <p:cNvSpPr/>
          <p:nvPr/>
        </p:nvSpPr>
        <p:spPr bwMode="auto">
          <a:xfrm>
            <a:off x="0" y="1"/>
            <a:ext cx="543099" cy="2398143"/>
          </a:xfrm>
          <a:prstGeom prst="rect">
            <a:avLst/>
          </a:prstGeom>
          <a:solidFill>
            <a:srgbClr val="C1CD2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dirty="0">
              <a:ln>
                <a:noFill/>
              </a:ln>
              <a:solidFill>
                <a:schemeClr val="tx1"/>
              </a:solidFill>
              <a:effectLst/>
              <a:latin typeface="Arial" charset="0"/>
            </a:endParaRPr>
          </a:p>
        </p:txBody>
      </p:sp>
      <p:cxnSp>
        <p:nvCxnSpPr>
          <p:cNvPr id="15" name="Straight Connector 14"/>
          <p:cNvCxnSpPr/>
          <p:nvPr/>
        </p:nvCxnSpPr>
        <p:spPr bwMode="auto">
          <a:xfrm>
            <a:off x="1098200" y="2448468"/>
            <a:ext cx="10593057" cy="0"/>
          </a:xfrm>
          <a:prstGeom prst="line">
            <a:avLst/>
          </a:prstGeom>
          <a:solidFill>
            <a:srgbClr val="FFCC99"/>
          </a:solidFill>
          <a:ln w="12700" cap="flat" cmpd="sng" algn="ctr">
            <a:solidFill>
              <a:srgbClr val="C1CD23"/>
            </a:solidFill>
            <a:prstDash val="solid"/>
            <a:round/>
            <a:headEnd type="none" w="med" len="med"/>
            <a:tailEnd type="none" w="med" len="med"/>
          </a:ln>
          <a:effectLst/>
        </p:spPr>
      </p:cxnSp>
      <p:sp>
        <p:nvSpPr>
          <p:cNvPr id="14" name="Rectangle 13"/>
          <p:cNvSpPr/>
          <p:nvPr/>
        </p:nvSpPr>
        <p:spPr bwMode="auto">
          <a:xfrm>
            <a:off x="0" y="2510288"/>
            <a:ext cx="543099" cy="4347713"/>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dirty="0">
              <a:ln>
                <a:noFill/>
              </a:ln>
              <a:solidFill>
                <a:schemeClr val="tx2"/>
              </a:solidFill>
              <a:effectLst/>
              <a:latin typeface="Arial" charset="0"/>
            </a:endParaRPr>
          </a:p>
        </p:txBody>
      </p:sp>
      <p:cxnSp>
        <p:nvCxnSpPr>
          <p:cNvPr id="16" name="Straight Connector 15"/>
          <p:cNvCxnSpPr/>
          <p:nvPr/>
        </p:nvCxnSpPr>
        <p:spPr bwMode="auto">
          <a:xfrm>
            <a:off x="1098200" y="6534227"/>
            <a:ext cx="10593057" cy="0"/>
          </a:xfrm>
          <a:prstGeom prst="line">
            <a:avLst/>
          </a:prstGeom>
          <a:solidFill>
            <a:srgbClr val="FFCC99"/>
          </a:solidFill>
          <a:ln w="12700" cap="flat" cmpd="sng" algn="ctr">
            <a:solidFill>
              <a:srgbClr val="C1CD23"/>
            </a:solidFill>
            <a:prstDash val="solid"/>
            <a:round/>
            <a:headEnd type="none" w="med" len="med"/>
            <a:tailEnd type="none" w="med" len="med"/>
          </a:ln>
          <a:effectLst/>
        </p:spPr>
      </p:cxn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800578" y="6250820"/>
            <a:ext cx="894007" cy="243820"/>
          </a:xfrm>
          <a:prstGeom prst="rect">
            <a:avLst/>
          </a:prstGeom>
        </p:spPr>
      </p:pic>
      <p:sp>
        <p:nvSpPr>
          <p:cNvPr id="37" name="TextBox 36"/>
          <p:cNvSpPr txBox="1"/>
          <p:nvPr/>
        </p:nvSpPr>
        <p:spPr>
          <a:xfrm>
            <a:off x="9146717" y="4391928"/>
            <a:ext cx="901208" cy="784830"/>
          </a:xfrm>
          <a:prstGeom prst="rect">
            <a:avLst/>
          </a:prstGeom>
          <a:noFill/>
        </p:spPr>
        <p:txBody>
          <a:bodyPr wrap="none" rtlCol="0">
            <a:spAutoFit/>
          </a:bodyPr>
          <a:lstStyle/>
          <a:p>
            <a:pPr algn="ctr">
              <a:lnSpc>
                <a:spcPts val="1400"/>
              </a:lnSpc>
              <a:spcAft>
                <a:spcPts val="600"/>
              </a:spcAft>
            </a:pPr>
            <a:r>
              <a:rPr lang="en-US" sz="1400" dirty="0">
                <a:latin typeface="Arial" pitchFamily="34" charset="0"/>
                <a:ea typeface="Verdana" pitchFamily="34" charset="0"/>
                <a:cs typeface="Verdana" pitchFamily="34" charset="0"/>
              </a:rPr>
              <a:t>Optional</a:t>
            </a:r>
            <a:r>
              <a:rPr lang="en-US" sz="1400" baseline="0" dirty="0">
                <a:latin typeface="Arial" pitchFamily="34" charset="0"/>
                <a:ea typeface="Verdana" pitchFamily="34" charset="0"/>
                <a:cs typeface="Verdana" pitchFamily="34" charset="0"/>
              </a:rPr>
              <a:t> </a:t>
            </a:r>
          </a:p>
          <a:p>
            <a:pPr algn="ctr">
              <a:lnSpc>
                <a:spcPts val="1400"/>
              </a:lnSpc>
              <a:spcAft>
                <a:spcPts val="600"/>
              </a:spcAft>
            </a:pPr>
            <a:r>
              <a:rPr lang="en-US" sz="1400" dirty="0">
                <a:latin typeface="Arial" pitchFamily="34" charset="0"/>
                <a:ea typeface="Verdana" pitchFamily="34" charset="0"/>
                <a:cs typeface="Verdana" pitchFamily="34" charset="0"/>
              </a:rPr>
              <a:t>Image</a:t>
            </a:r>
          </a:p>
          <a:p>
            <a:pPr algn="ctr">
              <a:lnSpc>
                <a:spcPts val="1400"/>
              </a:lnSpc>
              <a:spcAft>
                <a:spcPts val="600"/>
              </a:spcAft>
            </a:pPr>
            <a:r>
              <a:rPr lang="en-US" sz="1400" dirty="0">
                <a:latin typeface="Arial" pitchFamily="34" charset="0"/>
                <a:ea typeface="Verdana" pitchFamily="34" charset="0"/>
                <a:cs typeface="Verdana" pitchFamily="34" charset="0"/>
              </a:rPr>
              <a:t>Here</a:t>
            </a:r>
          </a:p>
        </p:txBody>
      </p:sp>
      <p:sp>
        <p:nvSpPr>
          <p:cNvPr id="33" name="TextBox 32"/>
          <p:cNvSpPr txBox="1"/>
          <p:nvPr/>
        </p:nvSpPr>
        <p:spPr>
          <a:xfrm>
            <a:off x="6639901" y="4391928"/>
            <a:ext cx="901208" cy="784830"/>
          </a:xfrm>
          <a:prstGeom prst="rect">
            <a:avLst/>
          </a:prstGeom>
          <a:noFill/>
        </p:spPr>
        <p:txBody>
          <a:bodyPr wrap="none" rtlCol="0">
            <a:spAutoFit/>
          </a:bodyPr>
          <a:lstStyle/>
          <a:p>
            <a:pPr algn="ctr">
              <a:lnSpc>
                <a:spcPts val="1400"/>
              </a:lnSpc>
              <a:spcAft>
                <a:spcPts val="600"/>
              </a:spcAft>
            </a:pPr>
            <a:r>
              <a:rPr lang="en-US" sz="1400" dirty="0">
                <a:latin typeface="Arial" pitchFamily="34" charset="0"/>
                <a:ea typeface="Verdana" pitchFamily="34" charset="0"/>
                <a:cs typeface="Verdana" pitchFamily="34" charset="0"/>
              </a:rPr>
              <a:t>Optional</a:t>
            </a:r>
            <a:r>
              <a:rPr lang="en-US" sz="1400" baseline="0" dirty="0">
                <a:latin typeface="Arial" pitchFamily="34" charset="0"/>
                <a:ea typeface="Verdana" pitchFamily="34" charset="0"/>
                <a:cs typeface="Verdana" pitchFamily="34" charset="0"/>
              </a:rPr>
              <a:t> </a:t>
            </a:r>
          </a:p>
          <a:p>
            <a:pPr algn="ctr">
              <a:lnSpc>
                <a:spcPts val="1400"/>
              </a:lnSpc>
              <a:spcAft>
                <a:spcPts val="600"/>
              </a:spcAft>
            </a:pPr>
            <a:r>
              <a:rPr lang="en-US" sz="1400" dirty="0">
                <a:latin typeface="Arial" pitchFamily="34" charset="0"/>
                <a:ea typeface="Verdana" pitchFamily="34" charset="0"/>
                <a:cs typeface="Verdana" pitchFamily="34" charset="0"/>
              </a:rPr>
              <a:t>Image</a:t>
            </a:r>
          </a:p>
          <a:p>
            <a:pPr algn="ctr">
              <a:lnSpc>
                <a:spcPts val="1400"/>
              </a:lnSpc>
              <a:spcAft>
                <a:spcPts val="600"/>
              </a:spcAft>
            </a:pPr>
            <a:r>
              <a:rPr lang="en-US" sz="1400" dirty="0">
                <a:latin typeface="Arial" pitchFamily="34" charset="0"/>
                <a:ea typeface="Verdana" pitchFamily="34" charset="0"/>
                <a:cs typeface="Verdana" pitchFamily="34" charset="0"/>
              </a:rPr>
              <a:t>Here</a:t>
            </a:r>
          </a:p>
        </p:txBody>
      </p:sp>
      <p:sp>
        <p:nvSpPr>
          <p:cNvPr id="34" name="TextBox 33"/>
          <p:cNvSpPr txBox="1"/>
          <p:nvPr/>
        </p:nvSpPr>
        <p:spPr>
          <a:xfrm>
            <a:off x="4226901" y="4391928"/>
            <a:ext cx="901208" cy="784830"/>
          </a:xfrm>
          <a:prstGeom prst="rect">
            <a:avLst/>
          </a:prstGeom>
          <a:noFill/>
        </p:spPr>
        <p:txBody>
          <a:bodyPr wrap="none" rtlCol="0">
            <a:spAutoFit/>
          </a:bodyPr>
          <a:lstStyle/>
          <a:p>
            <a:pPr algn="ctr">
              <a:lnSpc>
                <a:spcPts val="1400"/>
              </a:lnSpc>
              <a:spcAft>
                <a:spcPts val="600"/>
              </a:spcAft>
            </a:pPr>
            <a:r>
              <a:rPr lang="en-US" sz="1400" dirty="0">
                <a:latin typeface="Arial" pitchFamily="34" charset="0"/>
                <a:ea typeface="Verdana" pitchFamily="34" charset="0"/>
                <a:cs typeface="Verdana" pitchFamily="34" charset="0"/>
              </a:rPr>
              <a:t>Optional</a:t>
            </a:r>
            <a:r>
              <a:rPr lang="en-US" sz="1400" baseline="0" dirty="0">
                <a:latin typeface="Arial" pitchFamily="34" charset="0"/>
                <a:ea typeface="Verdana" pitchFamily="34" charset="0"/>
                <a:cs typeface="Verdana" pitchFamily="34" charset="0"/>
              </a:rPr>
              <a:t> </a:t>
            </a:r>
          </a:p>
          <a:p>
            <a:pPr algn="ctr">
              <a:lnSpc>
                <a:spcPts val="1400"/>
              </a:lnSpc>
              <a:spcAft>
                <a:spcPts val="600"/>
              </a:spcAft>
            </a:pPr>
            <a:r>
              <a:rPr lang="en-US" sz="1400" dirty="0">
                <a:latin typeface="Arial" pitchFamily="34" charset="0"/>
                <a:ea typeface="Verdana" pitchFamily="34" charset="0"/>
                <a:cs typeface="Verdana" pitchFamily="34" charset="0"/>
              </a:rPr>
              <a:t>Image</a:t>
            </a:r>
          </a:p>
          <a:p>
            <a:pPr algn="ctr">
              <a:lnSpc>
                <a:spcPts val="1400"/>
              </a:lnSpc>
              <a:spcAft>
                <a:spcPts val="600"/>
              </a:spcAft>
            </a:pPr>
            <a:r>
              <a:rPr lang="en-US" sz="1400" dirty="0">
                <a:latin typeface="Arial" pitchFamily="34" charset="0"/>
                <a:ea typeface="Verdana" pitchFamily="34" charset="0"/>
                <a:cs typeface="Verdana" pitchFamily="34" charset="0"/>
              </a:rPr>
              <a:t>Here</a:t>
            </a:r>
          </a:p>
        </p:txBody>
      </p:sp>
      <p:sp>
        <p:nvSpPr>
          <p:cNvPr id="40" name="TextBox 39"/>
          <p:cNvSpPr txBox="1"/>
          <p:nvPr/>
        </p:nvSpPr>
        <p:spPr>
          <a:xfrm>
            <a:off x="1763101" y="4391928"/>
            <a:ext cx="901208" cy="784830"/>
          </a:xfrm>
          <a:prstGeom prst="rect">
            <a:avLst/>
          </a:prstGeom>
          <a:noFill/>
        </p:spPr>
        <p:txBody>
          <a:bodyPr wrap="none" rtlCol="0">
            <a:spAutoFit/>
          </a:bodyPr>
          <a:lstStyle/>
          <a:p>
            <a:pPr algn="ctr">
              <a:lnSpc>
                <a:spcPts val="1400"/>
              </a:lnSpc>
              <a:spcAft>
                <a:spcPts val="600"/>
              </a:spcAft>
            </a:pPr>
            <a:r>
              <a:rPr lang="en-US" sz="1400" dirty="0">
                <a:latin typeface="Arial" pitchFamily="34" charset="0"/>
                <a:ea typeface="Verdana" pitchFamily="34" charset="0"/>
                <a:cs typeface="Verdana" pitchFamily="34" charset="0"/>
              </a:rPr>
              <a:t>Optional</a:t>
            </a:r>
            <a:r>
              <a:rPr lang="en-US" sz="1400" baseline="0" dirty="0">
                <a:latin typeface="Arial" pitchFamily="34" charset="0"/>
                <a:ea typeface="Verdana" pitchFamily="34" charset="0"/>
                <a:cs typeface="Verdana" pitchFamily="34" charset="0"/>
              </a:rPr>
              <a:t> </a:t>
            </a:r>
          </a:p>
          <a:p>
            <a:pPr algn="ctr">
              <a:lnSpc>
                <a:spcPts val="1400"/>
              </a:lnSpc>
              <a:spcAft>
                <a:spcPts val="600"/>
              </a:spcAft>
            </a:pPr>
            <a:r>
              <a:rPr lang="en-US" sz="1400" dirty="0">
                <a:latin typeface="Arial" pitchFamily="34" charset="0"/>
                <a:ea typeface="Verdana" pitchFamily="34" charset="0"/>
                <a:cs typeface="Verdana" pitchFamily="34" charset="0"/>
              </a:rPr>
              <a:t>Image</a:t>
            </a:r>
          </a:p>
          <a:p>
            <a:pPr algn="ctr">
              <a:lnSpc>
                <a:spcPts val="1400"/>
              </a:lnSpc>
              <a:spcAft>
                <a:spcPts val="600"/>
              </a:spcAft>
            </a:pPr>
            <a:r>
              <a:rPr lang="en-US" sz="1400" dirty="0">
                <a:latin typeface="Arial" pitchFamily="34" charset="0"/>
                <a:ea typeface="Verdana" pitchFamily="34" charset="0"/>
                <a:cs typeface="Verdana" pitchFamily="34" charset="0"/>
              </a:rPr>
              <a:t>Here</a:t>
            </a:r>
          </a:p>
        </p:txBody>
      </p:sp>
      <p:sp>
        <p:nvSpPr>
          <p:cNvPr id="41" name="Text Placeholder 4"/>
          <p:cNvSpPr>
            <a:spLocks noGrp="1"/>
          </p:cNvSpPr>
          <p:nvPr>
            <p:ph type="body" sz="quarter" idx="10" hasCustomPrompt="1"/>
          </p:nvPr>
        </p:nvSpPr>
        <p:spPr>
          <a:xfrm>
            <a:off x="5715001" y="76201"/>
            <a:ext cx="6096000" cy="247649"/>
          </a:xfrm>
        </p:spPr>
        <p:txBody>
          <a:bodyPr/>
          <a:lstStyle>
            <a:lvl1pPr marL="0" marR="0" indent="0" algn="r" defTabSz="914400" rtl="0" eaLnBrk="1" fontAlgn="auto" latinLnBrk="0" hangingPunct="1">
              <a:lnSpc>
                <a:spcPct val="100000"/>
              </a:lnSpc>
              <a:spcBef>
                <a:spcPts val="0"/>
              </a:spcBef>
              <a:spcAft>
                <a:spcPts val="600"/>
              </a:spcAft>
              <a:buClrTx/>
              <a:buSzTx/>
              <a:buFontTx/>
              <a:buNone/>
              <a:tabLst/>
              <a:defRPr sz="1200" b="1">
                <a:solidFill>
                  <a:schemeClr val="tx2"/>
                </a:solidFill>
                <a:latin typeface="Arial" panose="020B0604020202020204" pitchFamily="34" charset="0"/>
                <a:cs typeface="Arial" panose="020B0604020202020204" pitchFamily="34" charset="0"/>
              </a:defRPr>
            </a:lvl1p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5F9E"/>
                </a:solidFill>
                <a:effectLst/>
                <a:uLnTx/>
                <a:uFillTx/>
                <a:latin typeface="Arial" pitchFamily="34" charset="0"/>
                <a:ea typeface="Verdana" pitchFamily="34" charset="0"/>
                <a:cs typeface="Verdana" pitchFamily="34" charset="0"/>
              </a:rPr>
              <a:t>Organization Name Here</a:t>
            </a:r>
          </a:p>
        </p:txBody>
      </p:sp>
      <p:sp>
        <p:nvSpPr>
          <p:cNvPr id="42" name="Text Placeholder 12"/>
          <p:cNvSpPr>
            <a:spLocks noGrp="1"/>
          </p:cNvSpPr>
          <p:nvPr>
            <p:ph type="body" sz="quarter" idx="11" hasCustomPrompt="1"/>
          </p:nvPr>
        </p:nvSpPr>
        <p:spPr>
          <a:xfrm>
            <a:off x="1066801" y="3086101"/>
            <a:ext cx="3416300" cy="447675"/>
          </a:xfrm>
        </p:spPr>
        <p:txBody>
          <a:bodyPr/>
          <a:lstStyle>
            <a:lvl1pPr marL="0" indent="0" algn="l" defTabSz="914400" rtl="0" eaLnBrk="1" latinLnBrk="0" hangingPunct="1">
              <a:spcBef>
                <a:spcPts val="0"/>
              </a:spcBef>
              <a:spcAft>
                <a:spcPts val="600"/>
              </a:spcAft>
              <a:buClr>
                <a:schemeClr val="tx2"/>
              </a:buClr>
              <a:buSzPct val="120000"/>
              <a:buFont typeface="Wingdings" pitchFamily="2" charset="2"/>
              <a:buNone/>
              <a:defRPr lang="en-US" sz="1800" b="1" kern="1200" spc="0" baseline="0" dirty="0">
                <a:solidFill>
                  <a:schemeClr val="tx2"/>
                </a:solidFill>
                <a:latin typeface="Arial" pitchFamily="34" charset="0"/>
                <a:ea typeface="+mn-ea"/>
                <a:cs typeface="Arial" pitchFamily="34" charset="0"/>
              </a:defRPr>
            </a:lvl1pPr>
            <a:lvl2pPr marL="287338" indent="0">
              <a:buNone/>
              <a:defRPr/>
            </a:lvl2pPr>
            <a:lvl3pPr marL="515938" indent="0">
              <a:buNone/>
              <a:defRPr/>
            </a:lvl3pPr>
            <a:lvl4pPr marL="801688" indent="0">
              <a:buNone/>
              <a:defRPr/>
            </a:lvl4pPr>
            <a:lvl5pPr marL="1090613" indent="0">
              <a:buNone/>
              <a:defRPr/>
            </a:lvl5pPr>
          </a:lstStyle>
          <a:p>
            <a:pPr lvl="0"/>
            <a:r>
              <a:rPr lang="en-US" dirty="0"/>
              <a:t>Date</a:t>
            </a:r>
          </a:p>
        </p:txBody>
      </p:sp>
      <p:sp>
        <p:nvSpPr>
          <p:cNvPr id="21" name="Text Box 27">
            <a:extLst>
              <a:ext uri="{FF2B5EF4-FFF2-40B4-BE49-F238E27FC236}">
                <a16:creationId xmlns:a16="http://schemas.microsoft.com/office/drawing/2014/main" id="{F5C1B5CA-7376-1747-A659-E83D64F1726C}"/>
              </a:ext>
            </a:extLst>
          </p:cNvPr>
          <p:cNvSpPr txBox="1">
            <a:spLocks noChangeArrowheads="1"/>
          </p:cNvSpPr>
          <p:nvPr userDrawn="1"/>
        </p:nvSpPr>
        <p:spPr bwMode="auto">
          <a:xfrm>
            <a:off x="987360" y="6507841"/>
            <a:ext cx="3882814" cy="240707"/>
          </a:xfrm>
          <a:prstGeom prst="rect">
            <a:avLst/>
          </a:prstGeom>
          <a:noFill/>
          <a:ln w="9525">
            <a:noFill/>
            <a:miter lim="800000"/>
            <a:headEnd/>
            <a:tailEnd/>
          </a:ln>
          <a:effectLst/>
        </p:spPr>
        <p:txBody>
          <a:bodyPr wrap="square">
            <a:spAutoFit/>
          </a:bodyPr>
          <a:lstStyle/>
          <a:p>
            <a:pPr algn="l" defTabSz="914400">
              <a:lnSpc>
                <a:spcPts val="1300"/>
              </a:lnSpc>
              <a:spcAft>
                <a:spcPct val="0"/>
              </a:spcAft>
            </a:pPr>
            <a:r>
              <a:rPr lang="en-US" sz="800" b="0" dirty="0">
                <a:solidFill>
                  <a:schemeClr val="tx1">
                    <a:lumMod val="50000"/>
                    <a:lumOff val="50000"/>
                  </a:schemeClr>
                </a:solidFill>
                <a:latin typeface="Arial" pitchFamily="34" charset="0"/>
              </a:rPr>
              <a:t>Approved for Public Release; Distribution Unlimited. Case Number 18-1693</a:t>
            </a:r>
          </a:p>
        </p:txBody>
      </p:sp>
    </p:spTree>
    <p:extLst>
      <p:ext uri="{BB962C8B-B14F-4D97-AF65-F5344CB8AC3E}">
        <p14:creationId xmlns:p14="http://schemas.microsoft.com/office/powerpoint/2010/main" val="2969605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 Layout">
    <p:spTree>
      <p:nvGrpSpPr>
        <p:cNvPr id="1" name=""/>
        <p:cNvGrpSpPr/>
        <p:nvPr/>
      </p:nvGrpSpPr>
      <p:grpSpPr>
        <a:xfrm>
          <a:off x="0" y="0"/>
          <a:ext cx="0" cy="0"/>
          <a:chOff x="0" y="0"/>
          <a:chExt cx="0" cy="0"/>
        </a:xfrm>
      </p:grpSpPr>
      <p:cxnSp>
        <p:nvCxnSpPr>
          <p:cNvPr id="10" name="Straight Connector 9"/>
          <p:cNvCxnSpPr/>
          <p:nvPr/>
        </p:nvCxnSpPr>
        <p:spPr bwMode="auto">
          <a:xfrm>
            <a:off x="1117600" y="3276600"/>
            <a:ext cx="10373360" cy="0"/>
          </a:xfrm>
          <a:prstGeom prst="line">
            <a:avLst/>
          </a:prstGeom>
          <a:solidFill>
            <a:srgbClr val="FFCC99"/>
          </a:solidFill>
          <a:ln w="12700" cap="flat" cmpd="sng" algn="ctr">
            <a:solidFill>
              <a:srgbClr val="C1CD23"/>
            </a:solidFill>
            <a:prstDash val="solid"/>
            <a:round/>
            <a:headEnd type="none" w="med" len="med"/>
            <a:tailEnd type="none" w="med" len="med"/>
          </a:ln>
          <a:effectLst/>
        </p:spPr>
      </p:cxnSp>
      <p:sp>
        <p:nvSpPr>
          <p:cNvPr id="15" name="Text Box 34"/>
          <p:cNvSpPr txBox="1">
            <a:spLocks noChangeArrowheads="1"/>
          </p:cNvSpPr>
          <p:nvPr/>
        </p:nvSpPr>
        <p:spPr bwMode="auto">
          <a:xfrm>
            <a:off x="9233298" y="6590252"/>
            <a:ext cx="2552302" cy="215444"/>
          </a:xfrm>
          <a:prstGeom prst="rect">
            <a:avLst/>
          </a:prstGeom>
          <a:noFill/>
          <a:ln w="9525">
            <a:noFill/>
            <a:miter lim="800000"/>
            <a:headEnd/>
            <a:tailEnd/>
          </a:ln>
          <a:effectLst/>
        </p:spPr>
        <p:txBody>
          <a:bodyPr wrap="none">
            <a:spAutoFit/>
          </a:bodyPr>
          <a:lstStyle/>
          <a:p>
            <a:pPr algn="r">
              <a:lnSpc>
                <a:spcPct val="100000"/>
              </a:lnSpc>
              <a:spcAft>
                <a:spcPct val="0"/>
              </a:spcAft>
              <a:buClrTx/>
            </a:pPr>
            <a:r>
              <a:rPr lang="en-US" altLang="en-US" sz="800" b="0" dirty="0">
                <a:solidFill>
                  <a:schemeClr val="tx1">
                    <a:lumMod val="50000"/>
                    <a:lumOff val="50000"/>
                  </a:schemeClr>
                </a:solidFill>
                <a:latin typeface="+mn-lt"/>
              </a:rPr>
              <a:t>© 2018</a:t>
            </a:r>
            <a:r>
              <a:rPr lang="en-US" altLang="en-US" sz="800" b="0" baseline="0" dirty="0">
                <a:solidFill>
                  <a:schemeClr val="tx1">
                    <a:lumMod val="50000"/>
                    <a:lumOff val="50000"/>
                  </a:schemeClr>
                </a:solidFill>
                <a:latin typeface="+mn-lt"/>
              </a:rPr>
              <a:t> </a:t>
            </a:r>
            <a:r>
              <a:rPr lang="en-US" altLang="en-US" sz="800" b="0" dirty="0">
                <a:solidFill>
                  <a:schemeClr val="tx1">
                    <a:lumMod val="50000"/>
                    <a:lumOff val="50000"/>
                  </a:schemeClr>
                </a:solidFill>
                <a:latin typeface="+mn-lt"/>
              </a:rPr>
              <a:t>The MITRE Corporation. All rights reserved.</a:t>
            </a:r>
          </a:p>
        </p:txBody>
      </p:sp>
      <p:sp>
        <p:nvSpPr>
          <p:cNvPr id="17" name="Rectangle 16"/>
          <p:cNvSpPr/>
          <p:nvPr/>
        </p:nvSpPr>
        <p:spPr bwMode="auto">
          <a:xfrm>
            <a:off x="0" y="0"/>
            <a:ext cx="543099" cy="3124200"/>
          </a:xfrm>
          <a:prstGeom prst="rect">
            <a:avLst/>
          </a:prstGeom>
          <a:solidFill>
            <a:srgbClr val="C1CD2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dirty="0">
              <a:ln>
                <a:noFill/>
              </a:ln>
              <a:solidFill>
                <a:schemeClr val="tx1"/>
              </a:solidFill>
              <a:effectLst/>
              <a:latin typeface="Arial" charset="0"/>
            </a:endParaRPr>
          </a:p>
        </p:txBody>
      </p:sp>
      <p:sp>
        <p:nvSpPr>
          <p:cNvPr id="18" name="Rectangle 17"/>
          <p:cNvSpPr/>
          <p:nvPr/>
        </p:nvSpPr>
        <p:spPr bwMode="auto">
          <a:xfrm>
            <a:off x="0" y="3352800"/>
            <a:ext cx="543099" cy="3505200"/>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dirty="0">
              <a:ln>
                <a:noFill/>
              </a:ln>
              <a:solidFill>
                <a:schemeClr val="tx2"/>
              </a:solidFill>
              <a:effectLst/>
              <a:latin typeface="Arial" charset="0"/>
            </a:endParaRPr>
          </a:p>
        </p:txBody>
      </p:sp>
      <p:cxnSp>
        <p:nvCxnSpPr>
          <p:cNvPr id="12" name="Straight Connector 11"/>
          <p:cNvCxnSpPr/>
          <p:nvPr/>
        </p:nvCxnSpPr>
        <p:spPr bwMode="auto">
          <a:xfrm>
            <a:off x="1098200" y="6534227"/>
            <a:ext cx="10593057" cy="0"/>
          </a:xfrm>
          <a:prstGeom prst="line">
            <a:avLst/>
          </a:prstGeom>
          <a:solidFill>
            <a:srgbClr val="FFCC99"/>
          </a:solidFill>
          <a:ln w="12700" cap="flat" cmpd="sng" algn="ctr">
            <a:solidFill>
              <a:srgbClr val="C1CD23"/>
            </a:solidFill>
            <a:prstDash val="solid"/>
            <a:round/>
            <a:headEnd type="none" w="med" len="med"/>
            <a:tailEnd type="none" w="med" len="med"/>
          </a:ln>
          <a:effectLst/>
        </p:spPr>
      </p:cxnSp>
      <p:pic>
        <p:nvPicPr>
          <p:cNvPr id="19" name="Picture 1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98199" y="6250820"/>
            <a:ext cx="894007" cy="243820"/>
          </a:xfrm>
          <a:prstGeom prst="rect">
            <a:avLst/>
          </a:prstGeom>
        </p:spPr>
      </p:pic>
      <p:sp>
        <p:nvSpPr>
          <p:cNvPr id="13" name="Rectangle 4"/>
          <p:cNvSpPr>
            <a:spLocks noGrp="1" noChangeArrowheads="1"/>
          </p:cNvSpPr>
          <p:nvPr>
            <p:ph type="subTitle" idx="1" hasCustomPrompt="1"/>
          </p:nvPr>
        </p:nvSpPr>
        <p:spPr>
          <a:xfrm>
            <a:off x="1098200" y="3463137"/>
            <a:ext cx="6136217" cy="389922"/>
          </a:xfrm>
        </p:spPr>
        <p:txBody>
          <a:bodyPr/>
          <a:lstStyle>
            <a:lvl1pPr marL="0" indent="0">
              <a:buFont typeface="Wingdings" pitchFamily="2" charset="2"/>
              <a:buNone/>
              <a:defRPr b="1" spc="300" baseline="0">
                <a:solidFill>
                  <a:schemeClr val="tx2"/>
                </a:solidFill>
                <a:latin typeface="Arial" pitchFamily="34" charset="0"/>
                <a:cs typeface="Calibri" pitchFamily="34" charset="0"/>
              </a:defRPr>
            </a:lvl1pPr>
          </a:lstStyle>
          <a:p>
            <a:r>
              <a:rPr lang="en-US" altLang="en-US"/>
              <a:t>Subtitle</a:t>
            </a:r>
            <a:endParaRPr lang="en-US" altLang="en-US" dirty="0"/>
          </a:p>
        </p:txBody>
      </p:sp>
      <p:sp>
        <p:nvSpPr>
          <p:cNvPr id="21" name="Rectangle 9"/>
          <p:cNvSpPr>
            <a:spLocks noGrp="1" noChangeArrowheads="1"/>
          </p:cNvSpPr>
          <p:nvPr>
            <p:ph type="ctrTitle" sz="quarter" hasCustomPrompt="1"/>
          </p:nvPr>
        </p:nvSpPr>
        <p:spPr>
          <a:xfrm>
            <a:off x="1016000" y="1041287"/>
            <a:ext cx="9662160" cy="1981200"/>
          </a:xfrm>
        </p:spPr>
        <p:txBody>
          <a:bodyPr anchor="b" anchorCtr="0">
            <a:noAutofit/>
          </a:bodyPr>
          <a:lstStyle>
            <a:lvl1pPr algn="l">
              <a:lnSpc>
                <a:spcPts val="4400"/>
              </a:lnSpc>
              <a:defRPr sz="4000" b="1">
                <a:solidFill>
                  <a:schemeClr val="tx2"/>
                </a:solidFill>
                <a:latin typeface="Arial" pitchFamily="34" charset="0"/>
                <a:cs typeface="Times New Roman" pitchFamily="18" charset="0"/>
              </a:defRPr>
            </a:lvl1pPr>
          </a:lstStyle>
          <a:p>
            <a:r>
              <a:rPr lang="en-US"/>
              <a:t>Section Title</a:t>
            </a:r>
            <a:endParaRPr lang="en-US" dirty="0"/>
          </a:p>
        </p:txBody>
      </p:sp>
      <p:sp>
        <p:nvSpPr>
          <p:cNvPr id="14" name="TextBox 13"/>
          <p:cNvSpPr txBox="1"/>
          <p:nvPr/>
        </p:nvSpPr>
        <p:spPr>
          <a:xfrm>
            <a:off x="9669656" y="64169"/>
            <a:ext cx="2138947" cy="246221"/>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600"/>
              </a:spcAft>
              <a:buClrTx/>
              <a:buSzTx/>
              <a:buFontTx/>
              <a:buNone/>
              <a:tabLst/>
              <a:defRPr/>
            </a:pPr>
            <a:r>
              <a:rPr lang="en-US" sz="1000" dirty="0">
                <a:solidFill>
                  <a:srgbClr val="C1CD23"/>
                </a:solidFill>
                <a:latin typeface="Arial" pitchFamily="34" charset="0"/>
              </a:rPr>
              <a:t>|</a:t>
            </a:r>
            <a:r>
              <a:rPr lang="en-US" sz="1000" dirty="0">
                <a:latin typeface="Arial" pitchFamily="34" charset="0"/>
              </a:rPr>
              <a:t> </a:t>
            </a:r>
            <a:fld id="{295008BC-DA31-4D19-837B-EFA4386B05F5}" type="slidenum">
              <a:rPr lang="en-US" sz="1000" smtClean="0">
                <a:solidFill>
                  <a:schemeClr val="tx1">
                    <a:lumMod val="50000"/>
                    <a:lumOff val="50000"/>
                  </a:schemeClr>
                </a:solidFill>
                <a:latin typeface="Arial" pitchFamily="34" charset="0"/>
              </a:rPr>
              <a:pPr marL="0" marR="0" indent="0" algn="r" defTabSz="914400" rtl="0" eaLnBrk="1" fontAlgn="auto" latinLnBrk="0" hangingPunct="1">
                <a:lnSpc>
                  <a:spcPct val="100000"/>
                </a:lnSpc>
                <a:spcBef>
                  <a:spcPts val="0"/>
                </a:spcBef>
                <a:spcAft>
                  <a:spcPts val="600"/>
                </a:spcAft>
                <a:buClrTx/>
                <a:buSzTx/>
                <a:buFontTx/>
                <a:buNone/>
                <a:tabLst/>
                <a:defRPr/>
              </a:pPr>
              <a:t>‹#›</a:t>
            </a:fld>
            <a:r>
              <a:rPr lang="en-US" sz="1000" dirty="0">
                <a:latin typeface="Arial" pitchFamily="34" charset="0"/>
              </a:rPr>
              <a:t> </a:t>
            </a:r>
            <a:r>
              <a:rPr lang="en-US" sz="1000" dirty="0">
                <a:solidFill>
                  <a:srgbClr val="C1CD23"/>
                </a:solidFill>
                <a:latin typeface="Arial" pitchFamily="34" charset="0"/>
              </a:rPr>
              <a:t>|</a:t>
            </a:r>
            <a:r>
              <a:rPr lang="en-US" sz="1000" dirty="0">
                <a:ea typeface="Verdana" pitchFamily="34" charset="0"/>
                <a:cs typeface="Verdana" pitchFamily="34" charset="0"/>
              </a:rPr>
              <a:t> </a:t>
            </a:r>
          </a:p>
        </p:txBody>
      </p:sp>
      <p:sp>
        <p:nvSpPr>
          <p:cNvPr id="20" name="Text Box 15"/>
          <p:cNvSpPr txBox="1">
            <a:spLocks noChangeArrowheads="1"/>
          </p:cNvSpPr>
          <p:nvPr/>
        </p:nvSpPr>
        <p:spPr bwMode="auto">
          <a:xfrm>
            <a:off x="1143001" y="4310146"/>
            <a:ext cx="3213100" cy="707886"/>
          </a:xfrm>
          <a:prstGeom prst="rect">
            <a:avLst/>
          </a:prstGeom>
          <a:solidFill>
            <a:schemeClr val="accent5">
              <a:lumMod val="20000"/>
              <a:lumOff val="80000"/>
            </a:schemeClr>
          </a:solidFill>
          <a:ln w="12700" algn="ctr">
            <a:noFill/>
            <a:miter lim="800000"/>
            <a:headEnd/>
            <a:tailEnd/>
          </a:ln>
        </p:spPr>
        <p:txBody>
          <a:bodyPr wrap="square">
            <a:spAutoFit/>
          </a:bodyPr>
          <a:lstStyle/>
          <a:p>
            <a:pPr marL="0" marR="0" lvl="0" indent="0" defTabSz="1030288" eaLnBrk="0" fontAlgn="auto" latinLnBrk="0" hangingPunct="0">
              <a:lnSpc>
                <a:spcPts val="1200"/>
              </a:lnSpc>
              <a:spcBef>
                <a:spcPts val="0"/>
              </a:spcBef>
              <a:spcAft>
                <a:spcPts val="0"/>
              </a:spcAft>
              <a:buClr>
                <a:srgbClr val="000000"/>
              </a:buClr>
              <a:buSzTx/>
              <a:buFontTx/>
              <a:buNone/>
              <a:tabLst/>
              <a:defRPr/>
            </a:pPr>
            <a:r>
              <a:rPr kumimoji="0" lang="en-US" sz="1000" b="1" i="0" strike="noStrike" kern="0" cap="none" spc="0" normalizeH="0" baseline="0" noProof="0" dirty="0">
                <a:ln>
                  <a:noFill/>
                </a:ln>
                <a:solidFill>
                  <a:sysClr val="windowText" lastClr="000000"/>
                </a:solidFill>
                <a:effectLst/>
                <a:uLnTx/>
                <a:uFillTx/>
              </a:rPr>
              <a:t>Note:</a:t>
            </a:r>
            <a:r>
              <a:rPr kumimoji="0" lang="en-US" sz="1000" b="0" i="0" u="none" strike="noStrike" kern="0" cap="none" spc="0" normalizeH="0" baseline="0" noProof="0" dirty="0">
                <a:ln>
                  <a:noFill/>
                </a:ln>
                <a:solidFill>
                  <a:sysClr val="windowText" lastClr="000000"/>
                </a:solidFill>
                <a:effectLst/>
                <a:uLnTx/>
                <a:uFillTx/>
              </a:rPr>
              <a:t> Use this as a divider slide when separating sections of your briefing.</a:t>
            </a:r>
          </a:p>
          <a:p>
            <a:pPr marL="0" marR="0" lvl="0" indent="0" defTabSz="1030288" eaLnBrk="0" fontAlgn="auto" latinLnBrk="0" hangingPunct="0">
              <a:lnSpc>
                <a:spcPts val="1200"/>
              </a:lnSpc>
              <a:spcBef>
                <a:spcPts val="0"/>
              </a:spcBef>
              <a:spcAft>
                <a:spcPts val="0"/>
              </a:spcAft>
              <a:buClr>
                <a:srgbClr val="000000"/>
              </a:buClr>
              <a:buSzTx/>
              <a:buFontTx/>
              <a:buNone/>
              <a:tabLst/>
              <a:defRPr/>
            </a:pPr>
            <a:r>
              <a:rPr kumimoji="0" lang="en-US" sz="1000" b="0" i="0" u="none" strike="noStrike" kern="0" cap="none" spc="0" normalizeH="0" baseline="0" noProof="0" dirty="0">
                <a:ln>
                  <a:noFill/>
                </a:ln>
                <a:solidFill>
                  <a:sysClr val="windowText" lastClr="000000"/>
                </a:solidFill>
                <a:effectLst/>
                <a:uLnTx/>
                <a:uFillTx/>
              </a:rPr>
              <a:t>To remove or change information in the footer, view the Slide Master and edit from there.</a:t>
            </a:r>
          </a:p>
        </p:txBody>
      </p:sp>
      <p:sp>
        <p:nvSpPr>
          <p:cNvPr id="22" name="Text Box 27">
            <a:extLst>
              <a:ext uri="{FF2B5EF4-FFF2-40B4-BE49-F238E27FC236}">
                <a16:creationId xmlns:a16="http://schemas.microsoft.com/office/drawing/2014/main" id="{7295DB91-EBBD-8847-8B09-F927E25C5C7A}"/>
              </a:ext>
            </a:extLst>
          </p:cNvPr>
          <p:cNvSpPr txBox="1">
            <a:spLocks noChangeArrowheads="1"/>
          </p:cNvSpPr>
          <p:nvPr userDrawn="1"/>
        </p:nvSpPr>
        <p:spPr bwMode="auto">
          <a:xfrm>
            <a:off x="987360" y="6507841"/>
            <a:ext cx="3882814" cy="240707"/>
          </a:xfrm>
          <a:prstGeom prst="rect">
            <a:avLst/>
          </a:prstGeom>
          <a:noFill/>
          <a:ln w="9525">
            <a:noFill/>
            <a:miter lim="800000"/>
            <a:headEnd/>
            <a:tailEnd/>
          </a:ln>
          <a:effectLst/>
        </p:spPr>
        <p:txBody>
          <a:bodyPr wrap="square">
            <a:spAutoFit/>
          </a:bodyPr>
          <a:lstStyle/>
          <a:p>
            <a:pPr algn="l" defTabSz="914400">
              <a:lnSpc>
                <a:spcPts val="1300"/>
              </a:lnSpc>
              <a:spcAft>
                <a:spcPct val="0"/>
              </a:spcAft>
            </a:pPr>
            <a:r>
              <a:rPr lang="en-US" sz="800" b="0" dirty="0">
                <a:solidFill>
                  <a:schemeClr val="tx1">
                    <a:lumMod val="50000"/>
                    <a:lumOff val="50000"/>
                  </a:schemeClr>
                </a:solidFill>
                <a:latin typeface="Arial" pitchFamily="34" charset="0"/>
              </a:rPr>
              <a:t>Approved for Public Release; Distribution Unlimited. Case Number 18-1693</a:t>
            </a:r>
          </a:p>
        </p:txBody>
      </p:sp>
    </p:spTree>
    <p:extLst>
      <p:ext uri="{BB962C8B-B14F-4D97-AF65-F5344CB8AC3E}">
        <p14:creationId xmlns:p14="http://schemas.microsoft.com/office/powerpoint/2010/main" val="1765733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812800" y="274638"/>
            <a:ext cx="10972800" cy="868362"/>
          </a:xfrm>
          <a:prstGeom prst="rect">
            <a:avLst/>
          </a:prstGeom>
        </p:spPr>
        <p:txBody>
          <a:bodyPr vert="horz" lIns="91440" tIns="45720" rIns="91440" bIns="45720" rtlCol="0" anchor="ctr" anchorCtr="0">
            <a:normAutofit/>
          </a:bodyPr>
          <a:lstStyle>
            <a:lvl1pPr>
              <a:lnSpc>
                <a:spcPts val="3200"/>
              </a:lnSpc>
              <a:defRPr lang="en-US"/>
            </a:lvl1pPr>
          </a:lstStyle>
          <a:p>
            <a:r>
              <a:rPr lang="en-US"/>
              <a:t>Click to edit Master title style</a:t>
            </a:r>
          </a:p>
        </p:txBody>
      </p:sp>
    </p:spTree>
    <p:extLst>
      <p:ext uri="{BB962C8B-B14F-4D97-AF65-F5344CB8AC3E}">
        <p14:creationId xmlns:p14="http://schemas.microsoft.com/office/powerpoint/2010/main" val="4017630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
        <p:nvSpPr>
          <p:cNvPr id="3" name="Rectangle 2"/>
          <p:cNvSpPr/>
          <p:nvPr/>
        </p:nvSpPr>
        <p:spPr bwMode="auto">
          <a:xfrm>
            <a:off x="0" y="1"/>
            <a:ext cx="543099" cy="1219200"/>
          </a:xfrm>
          <a:prstGeom prst="rect">
            <a:avLst/>
          </a:prstGeom>
          <a:solidFill>
            <a:srgbClr val="C1CD2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dirty="0">
              <a:ln>
                <a:noFill/>
              </a:ln>
              <a:solidFill>
                <a:schemeClr val="tx1"/>
              </a:solidFill>
              <a:effectLst/>
              <a:latin typeface="Arial" charset="0"/>
            </a:endParaRPr>
          </a:p>
        </p:txBody>
      </p:sp>
      <p:sp>
        <p:nvSpPr>
          <p:cNvPr id="4" name="Rectangle 3"/>
          <p:cNvSpPr/>
          <p:nvPr/>
        </p:nvSpPr>
        <p:spPr bwMode="auto">
          <a:xfrm>
            <a:off x="0" y="1371601"/>
            <a:ext cx="543099" cy="5486400"/>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dirty="0">
              <a:ln>
                <a:noFill/>
              </a:ln>
              <a:solidFill>
                <a:schemeClr val="tx2"/>
              </a:solidFill>
              <a:effectLst/>
              <a:latin typeface="Arial" charset="0"/>
            </a:endParaRPr>
          </a:p>
        </p:txBody>
      </p:sp>
      <p:sp>
        <p:nvSpPr>
          <p:cNvPr id="8" name="TextBox 7"/>
          <p:cNvSpPr txBox="1"/>
          <p:nvPr/>
        </p:nvSpPr>
        <p:spPr>
          <a:xfrm>
            <a:off x="9765908" y="64169"/>
            <a:ext cx="2138947" cy="246221"/>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600"/>
              </a:spcAft>
              <a:buClrTx/>
              <a:buSzTx/>
              <a:buFontTx/>
              <a:buNone/>
              <a:tabLst/>
              <a:defRPr/>
            </a:pPr>
            <a:r>
              <a:rPr lang="en-US" sz="1000" dirty="0">
                <a:solidFill>
                  <a:srgbClr val="C1CD23"/>
                </a:solidFill>
                <a:latin typeface="Arial" pitchFamily="34" charset="0"/>
              </a:rPr>
              <a:t>|</a:t>
            </a:r>
            <a:r>
              <a:rPr lang="en-US" sz="1000" dirty="0">
                <a:latin typeface="Arial" pitchFamily="34" charset="0"/>
              </a:rPr>
              <a:t> </a:t>
            </a:r>
            <a:fld id="{295008BC-DA31-4D19-837B-EFA4386B05F5}" type="slidenum">
              <a:rPr lang="en-US" sz="1000" smtClean="0">
                <a:solidFill>
                  <a:schemeClr val="tx1">
                    <a:lumMod val="50000"/>
                    <a:lumOff val="50000"/>
                  </a:schemeClr>
                </a:solidFill>
                <a:latin typeface="Arial" pitchFamily="34" charset="0"/>
              </a:rPr>
              <a:pPr marL="0" marR="0" indent="0" algn="r" defTabSz="914400" rtl="0" eaLnBrk="1" fontAlgn="auto" latinLnBrk="0" hangingPunct="1">
                <a:lnSpc>
                  <a:spcPct val="100000"/>
                </a:lnSpc>
                <a:spcBef>
                  <a:spcPts val="0"/>
                </a:spcBef>
                <a:spcAft>
                  <a:spcPts val="600"/>
                </a:spcAft>
                <a:buClrTx/>
                <a:buSzTx/>
                <a:buFontTx/>
                <a:buNone/>
                <a:tabLst/>
                <a:defRPr/>
              </a:pPr>
              <a:t>‹#›</a:t>
            </a:fld>
            <a:r>
              <a:rPr lang="en-US" sz="1000" dirty="0">
                <a:latin typeface="Arial" pitchFamily="34" charset="0"/>
              </a:rPr>
              <a:t> </a:t>
            </a:r>
            <a:r>
              <a:rPr lang="en-US" sz="1000" dirty="0">
                <a:solidFill>
                  <a:srgbClr val="C1CD23"/>
                </a:solidFill>
                <a:latin typeface="Arial" pitchFamily="34" charset="0"/>
              </a:rPr>
              <a:t>|</a:t>
            </a:r>
            <a:r>
              <a:rPr lang="en-US" sz="1000" dirty="0">
                <a:ea typeface="Verdana" pitchFamily="34" charset="0"/>
                <a:cs typeface="Verdana" pitchFamily="34" charset="0"/>
              </a:rPr>
              <a:t> </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1578" y="6517520"/>
            <a:ext cx="894007" cy="243820"/>
          </a:xfrm>
          <a:prstGeom prst="rect">
            <a:avLst/>
          </a:prstGeom>
        </p:spPr>
      </p:pic>
      <p:sp>
        <p:nvSpPr>
          <p:cNvPr id="9" name="Text Box 27">
            <a:extLst>
              <a:ext uri="{FF2B5EF4-FFF2-40B4-BE49-F238E27FC236}">
                <a16:creationId xmlns:a16="http://schemas.microsoft.com/office/drawing/2014/main" id="{E3E186DE-9571-D744-B938-923847FF21C4}"/>
              </a:ext>
            </a:extLst>
          </p:cNvPr>
          <p:cNvSpPr txBox="1">
            <a:spLocks noChangeArrowheads="1"/>
          </p:cNvSpPr>
          <p:nvPr userDrawn="1"/>
        </p:nvSpPr>
        <p:spPr bwMode="auto">
          <a:xfrm>
            <a:off x="987360" y="6507841"/>
            <a:ext cx="3882814" cy="240707"/>
          </a:xfrm>
          <a:prstGeom prst="rect">
            <a:avLst/>
          </a:prstGeom>
          <a:noFill/>
          <a:ln w="9525">
            <a:noFill/>
            <a:miter lim="800000"/>
            <a:headEnd/>
            <a:tailEnd/>
          </a:ln>
          <a:effectLst/>
        </p:spPr>
        <p:txBody>
          <a:bodyPr wrap="square">
            <a:spAutoFit/>
          </a:bodyPr>
          <a:lstStyle/>
          <a:p>
            <a:pPr algn="l" defTabSz="914400">
              <a:lnSpc>
                <a:spcPts val="1300"/>
              </a:lnSpc>
              <a:spcAft>
                <a:spcPct val="0"/>
              </a:spcAft>
            </a:pPr>
            <a:r>
              <a:rPr lang="en-US" sz="800" b="0" dirty="0">
                <a:solidFill>
                  <a:schemeClr val="tx1">
                    <a:lumMod val="50000"/>
                    <a:lumOff val="50000"/>
                  </a:schemeClr>
                </a:solidFill>
                <a:latin typeface="Arial" pitchFamily="34" charset="0"/>
              </a:rPr>
              <a:t>Approved for Public Release; Distribution Unlimited. Case Number 18-1693</a:t>
            </a:r>
          </a:p>
        </p:txBody>
      </p:sp>
    </p:spTree>
    <p:extLst>
      <p:ext uri="{BB962C8B-B14F-4D97-AF65-F5344CB8AC3E}">
        <p14:creationId xmlns:p14="http://schemas.microsoft.com/office/powerpoint/2010/main" val="2511472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sp>
        <p:nvSpPr>
          <p:cNvPr id="4" name="Rectangle 3"/>
          <p:cNvSpPr/>
          <p:nvPr/>
        </p:nvSpPr>
        <p:spPr>
          <a:xfrm>
            <a:off x="1" y="0"/>
            <a:ext cx="800100" cy="6858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6" name="Text Placeholder 5"/>
          <p:cNvSpPr>
            <a:spLocks noGrp="1"/>
          </p:cNvSpPr>
          <p:nvPr>
            <p:ph type="body" sz="quarter" idx="10" hasCustomPrompt="1"/>
          </p:nvPr>
        </p:nvSpPr>
        <p:spPr>
          <a:xfrm>
            <a:off x="1979084" y="2486024"/>
            <a:ext cx="8280400" cy="1666876"/>
          </a:xfrm>
        </p:spPr>
        <p:txBody>
          <a:bodyPr/>
          <a:lstStyle>
            <a:lvl1pPr marL="0" indent="0" algn="ctr">
              <a:buNone/>
              <a:defRPr sz="3600">
                <a:solidFill>
                  <a:schemeClr val="tx2"/>
                </a:solidFill>
              </a:defRPr>
            </a:lvl1pPr>
          </a:lstStyle>
          <a:p>
            <a:pPr lvl="0"/>
            <a:r>
              <a:rPr lang="en-US" dirty="0"/>
              <a:t>Section Header</a:t>
            </a:r>
            <a:br>
              <a:rPr lang="en-US" dirty="0"/>
            </a:br>
            <a:r>
              <a:rPr lang="en-US" dirty="0"/>
              <a:t>here</a:t>
            </a:r>
          </a:p>
        </p:txBody>
      </p:sp>
      <p:cxnSp>
        <p:nvCxnSpPr>
          <p:cNvPr id="8" name="Straight Connector 7"/>
          <p:cNvCxnSpPr/>
          <p:nvPr/>
        </p:nvCxnSpPr>
        <p:spPr>
          <a:xfrm>
            <a:off x="546100" y="2200275"/>
            <a:ext cx="110744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46100" y="4343400"/>
            <a:ext cx="110744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1578" y="6517520"/>
            <a:ext cx="894007" cy="243820"/>
          </a:xfrm>
          <a:prstGeom prst="rect">
            <a:avLst/>
          </a:prstGeom>
        </p:spPr>
      </p:pic>
      <p:sp>
        <p:nvSpPr>
          <p:cNvPr id="12" name="Text Box 27">
            <a:extLst>
              <a:ext uri="{FF2B5EF4-FFF2-40B4-BE49-F238E27FC236}">
                <a16:creationId xmlns:a16="http://schemas.microsoft.com/office/drawing/2014/main" id="{F0BE82C4-991B-2743-81D6-73E4446743AC}"/>
              </a:ext>
            </a:extLst>
          </p:cNvPr>
          <p:cNvSpPr txBox="1">
            <a:spLocks noChangeArrowheads="1"/>
          </p:cNvSpPr>
          <p:nvPr userDrawn="1"/>
        </p:nvSpPr>
        <p:spPr bwMode="auto">
          <a:xfrm>
            <a:off x="987360" y="6507841"/>
            <a:ext cx="3882814" cy="240707"/>
          </a:xfrm>
          <a:prstGeom prst="rect">
            <a:avLst/>
          </a:prstGeom>
          <a:noFill/>
          <a:ln w="9525">
            <a:noFill/>
            <a:miter lim="800000"/>
            <a:headEnd/>
            <a:tailEnd/>
          </a:ln>
          <a:effectLst/>
        </p:spPr>
        <p:txBody>
          <a:bodyPr wrap="square">
            <a:spAutoFit/>
          </a:bodyPr>
          <a:lstStyle/>
          <a:p>
            <a:pPr algn="l" defTabSz="914400">
              <a:lnSpc>
                <a:spcPts val="1300"/>
              </a:lnSpc>
              <a:spcAft>
                <a:spcPct val="0"/>
              </a:spcAft>
            </a:pPr>
            <a:r>
              <a:rPr lang="en-US" sz="800" b="0" dirty="0">
                <a:solidFill>
                  <a:schemeClr val="tx1">
                    <a:lumMod val="50000"/>
                    <a:lumOff val="50000"/>
                  </a:schemeClr>
                </a:solidFill>
                <a:latin typeface="Arial" pitchFamily="34" charset="0"/>
              </a:rPr>
              <a:t>Approved for Public Release; Distribution Unlimited. Case Number 18-1693</a:t>
            </a:r>
          </a:p>
        </p:txBody>
      </p:sp>
    </p:spTree>
    <p:extLst>
      <p:ext uri="{BB962C8B-B14F-4D97-AF65-F5344CB8AC3E}">
        <p14:creationId xmlns:p14="http://schemas.microsoft.com/office/powerpoint/2010/main" val="3568255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498597"/>
            <a:ext cx="5384800" cy="4525963"/>
          </a:xfrm>
        </p:spPr>
        <p:txBody>
          <a:bodyPr>
            <a:noAutofit/>
          </a:bodyPr>
          <a:lstStyle>
            <a:lvl1pPr>
              <a:defRPr sz="2000">
                <a:latin typeface="Arial" pitchFamily="34" charset="0"/>
              </a:defRPr>
            </a:lvl1pPr>
            <a:lvl2pPr>
              <a:defRPr sz="2000">
                <a:latin typeface="Arial" pitchFamily="34" charset="0"/>
              </a:defRPr>
            </a:lvl2pPr>
            <a:lvl3pPr>
              <a:defRPr sz="1800">
                <a:latin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400800" y="1498597"/>
            <a:ext cx="5384800" cy="4525963"/>
          </a:xfrm>
        </p:spPr>
        <p:txBody>
          <a:bodyPr>
            <a:noAutofit/>
          </a:bodyPr>
          <a:lstStyle>
            <a:lvl1pPr>
              <a:defRPr sz="2000">
                <a:latin typeface="Arial" pitchFamily="34" charset="0"/>
              </a:defRPr>
            </a:lvl1pPr>
            <a:lvl2pPr>
              <a:defRPr sz="2000">
                <a:latin typeface="Arial" pitchFamily="34" charset="0"/>
              </a:defRPr>
            </a:lvl2pPr>
            <a:lvl3pPr>
              <a:defRPr sz="1800">
                <a:latin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44825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Rectangle 2"/>
          <p:cNvSpPr/>
          <p:nvPr/>
        </p:nvSpPr>
        <p:spPr>
          <a:xfrm>
            <a:off x="1613646" y="3032639"/>
            <a:ext cx="9117855" cy="1569660"/>
          </a:xfrm>
          <a:prstGeom prst="rect">
            <a:avLst/>
          </a:prstGeom>
        </p:spPr>
        <p:txBody>
          <a:bodyPr wrap="square">
            <a:spAutoFit/>
          </a:bodyPr>
          <a:lstStyle/>
          <a:p>
            <a:pPr lvl="0" eaLnBrk="0" fontAlgn="base" hangingPunct="0">
              <a:spcBef>
                <a:spcPct val="0"/>
              </a:spcBef>
              <a:spcAft>
                <a:spcPct val="0"/>
              </a:spcAft>
            </a:pPr>
            <a:r>
              <a:rPr lang="en-US" sz="1200" dirty="0">
                <a:solidFill>
                  <a:srgbClr val="000000"/>
                </a:solidFill>
              </a:rPr>
              <a:t>The views, opinions, and/or findings contained in this report are those of The MITRE Corporation and should not be construed as an official government position, policy, or decision, unless designated by other documentation.</a:t>
            </a:r>
            <a:br>
              <a:rPr lang="en-US" sz="1200" dirty="0">
                <a:solidFill>
                  <a:srgbClr val="000000"/>
                </a:solidFill>
              </a:rPr>
            </a:br>
            <a:endParaRPr lang="en-US" sz="1200" dirty="0">
              <a:solidFill>
                <a:srgbClr val="000000"/>
              </a:solidFill>
            </a:endParaRPr>
          </a:p>
          <a:p>
            <a:pPr lvl="0" eaLnBrk="0" fontAlgn="base" hangingPunct="0">
              <a:spcBef>
                <a:spcPct val="0"/>
              </a:spcBef>
              <a:spcAft>
                <a:spcPct val="0"/>
              </a:spcAft>
            </a:pPr>
            <a:r>
              <a:rPr lang="en-US" sz="1200" dirty="0">
                <a:solidFill>
                  <a:srgbClr val="000000"/>
                </a:solidFill>
              </a:rPr>
              <a:t>For internal MITRE use. This document was prepared for authorized distribution only. It has not been approved for public release. (FastJump: release statements for applicable release statement).</a:t>
            </a:r>
            <a:br>
              <a:rPr lang="en-US" sz="1200" dirty="0">
                <a:solidFill>
                  <a:srgbClr val="000000"/>
                </a:solidFill>
              </a:rPr>
            </a:br>
            <a:endParaRPr lang="en-US" sz="1200" dirty="0">
              <a:solidFill>
                <a:srgbClr val="000000"/>
              </a:solidFill>
            </a:endParaRPr>
          </a:p>
          <a:p>
            <a:pPr lvl="0" eaLnBrk="0" fontAlgn="base" hangingPunct="0">
              <a:spcBef>
                <a:spcPct val="0"/>
              </a:spcBef>
              <a:spcAft>
                <a:spcPct val="0"/>
              </a:spcAft>
            </a:pPr>
            <a:r>
              <a:rPr lang="en-US" sz="1200" dirty="0">
                <a:solidFill>
                  <a:srgbClr val="000000"/>
                </a:solidFill>
              </a:rPr>
              <a:t>Insert data rights legend information here, if applicable (FJ: data rights legend).</a:t>
            </a:r>
          </a:p>
          <a:p>
            <a:pPr lvl="0" eaLnBrk="0" fontAlgn="base" hangingPunct="0">
              <a:spcBef>
                <a:spcPct val="0"/>
              </a:spcBef>
              <a:spcAft>
                <a:spcPct val="0"/>
              </a:spcAft>
            </a:pPr>
            <a:endParaRPr lang="en-US" sz="1200" dirty="0">
              <a:solidFill>
                <a:srgbClr val="000000"/>
              </a:solidFill>
            </a:endParaRPr>
          </a:p>
        </p:txBody>
      </p:sp>
      <p:sp>
        <p:nvSpPr>
          <p:cNvPr id="7" name="Text Box 15"/>
          <p:cNvSpPr txBox="1">
            <a:spLocks noChangeArrowheads="1"/>
          </p:cNvSpPr>
          <p:nvPr/>
        </p:nvSpPr>
        <p:spPr bwMode="auto">
          <a:xfrm>
            <a:off x="820396" y="776626"/>
            <a:ext cx="4816288" cy="400110"/>
          </a:xfrm>
          <a:prstGeom prst="rect">
            <a:avLst/>
          </a:prstGeom>
          <a:solidFill>
            <a:schemeClr val="accent5">
              <a:lumMod val="20000"/>
              <a:lumOff val="80000"/>
            </a:schemeClr>
          </a:solidFill>
          <a:ln w="12700" algn="ctr">
            <a:noFill/>
            <a:miter lim="800000"/>
            <a:headEnd/>
            <a:tailEnd/>
          </a:ln>
        </p:spPr>
        <p:txBody>
          <a:bodyPr wrap="square">
            <a:spAutoFit/>
          </a:bodyPr>
          <a:lstStyle/>
          <a:p>
            <a:pPr marL="0" marR="0" lvl="0" indent="0" defTabSz="1030288" eaLnBrk="0" fontAlgn="auto" latinLnBrk="0" hangingPunct="0">
              <a:lnSpc>
                <a:spcPts val="1200"/>
              </a:lnSpc>
              <a:spcBef>
                <a:spcPts val="0"/>
              </a:spcBef>
              <a:spcAft>
                <a:spcPts val="0"/>
              </a:spcAft>
              <a:buClr>
                <a:srgbClr val="000000"/>
              </a:buClr>
              <a:buSzTx/>
              <a:buFontTx/>
              <a:buNone/>
              <a:tabLst/>
              <a:defRPr/>
            </a:pPr>
            <a:r>
              <a:rPr kumimoji="0" lang="en-US" sz="1000" b="1" i="0" strike="noStrike" kern="0" cap="none" spc="0" normalizeH="0" baseline="0" noProof="0" dirty="0">
                <a:ln>
                  <a:noFill/>
                </a:ln>
                <a:solidFill>
                  <a:sysClr val="windowText" lastClr="000000"/>
                </a:solidFill>
                <a:effectLst/>
                <a:uLnTx/>
                <a:uFillTx/>
              </a:rPr>
              <a:t>Note:</a:t>
            </a:r>
            <a:r>
              <a:rPr kumimoji="0" lang="en-US" sz="1000" b="0" i="0" u="none" strike="noStrike" kern="0" cap="none" spc="0" normalizeH="0" baseline="0" noProof="0" dirty="0">
                <a:ln>
                  <a:noFill/>
                </a:ln>
                <a:solidFill>
                  <a:sysClr val="windowText" lastClr="000000"/>
                </a:solidFill>
                <a:effectLst/>
                <a:uLnTx/>
                <a:uFillTx/>
              </a:rPr>
              <a:t> . If needed , this slide (and all copyright information) should be the last slide of your briefing when being delivered.</a:t>
            </a:r>
          </a:p>
        </p:txBody>
      </p:sp>
      <p:sp>
        <p:nvSpPr>
          <p:cNvPr id="8" name="Rectangle 7"/>
          <p:cNvSpPr/>
          <p:nvPr/>
        </p:nvSpPr>
        <p:spPr>
          <a:xfrm>
            <a:off x="1613646" y="1609726"/>
            <a:ext cx="9117855" cy="1200329"/>
          </a:xfrm>
          <a:prstGeom prst="rect">
            <a:avLst/>
          </a:prstGeom>
        </p:spPr>
        <p:txBody>
          <a:bodyPr wrap="square">
            <a:spAutoFit/>
          </a:bodyPr>
          <a:lstStyle/>
          <a:p>
            <a:pPr lvl="0" eaLnBrk="0" fontAlgn="base" hangingPunct="0">
              <a:spcBef>
                <a:spcPct val="0"/>
              </a:spcBef>
              <a:spcAft>
                <a:spcPct val="0"/>
              </a:spcAft>
            </a:pPr>
            <a:r>
              <a:rPr lang="en-US" sz="1200" dirty="0">
                <a:solidFill>
                  <a:srgbClr val="000000"/>
                </a:solidFill>
              </a:rPr>
              <a:t>Sponsor: </a:t>
            </a:r>
          </a:p>
          <a:p>
            <a:pPr lvl="0" eaLnBrk="0" fontAlgn="base" hangingPunct="0">
              <a:spcBef>
                <a:spcPct val="0"/>
              </a:spcBef>
              <a:spcAft>
                <a:spcPct val="0"/>
              </a:spcAft>
            </a:pPr>
            <a:r>
              <a:rPr lang="en-US" sz="1200" dirty="0">
                <a:solidFill>
                  <a:srgbClr val="000000"/>
                </a:solidFill>
              </a:rPr>
              <a:t>Dept. No.: </a:t>
            </a:r>
          </a:p>
          <a:p>
            <a:pPr lvl="0" eaLnBrk="0" fontAlgn="base" hangingPunct="0">
              <a:spcBef>
                <a:spcPct val="0"/>
              </a:spcBef>
              <a:spcAft>
                <a:spcPct val="0"/>
              </a:spcAft>
            </a:pPr>
            <a:r>
              <a:rPr lang="en-US" sz="1200" dirty="0">
                <a:solidFill>
                  <a:srgbClr val="000000"/>
                </a:solidFill>
              </a:rPr>
              <a:t>Contract No.: </a:t>
            </a:r>
          </a:p>
          <a:p>
            <a:pPr lvl="0" eaLnBrk="0" fontAlgn="base" hangingPunct="0">
              <a:spcBef>
                <a:spcPct val="0"/>
              </a:spcBef>
              <a:spcAft>
                <a:spcPct val="0"/>
              </a:spcAft>
            </a:pPr>
            <a:r>
              <a:rPr lang="en-US" sz="1200" dirty="0">
                <a:solidFill>
                  <a:srgbClr val="000000"/>
                </a:solidFill>
              </a:rPr>
              <a:t>Project No.: </a:t>
            </a:r>
          </a:p>
          <a:p>
            <a:pPr lvl="0" eaLnBrk="0" fontAlgn="base" hangingPunct="0">
              <a:spcBef>
                <a:spcPct val="0"/>
              </a:spcBef>
              <a:spcAft>
                <a:spcPct val="0"/>
              </a:spcAft>
            </a:pPr>
            <a:r>
              <a:rPr lang="en-US" sz="1200" dirty="0">
                <a:solidFill>
                  <a:srgbClr val="000000"/>
                </a:solidFill>
              </a:rPr>
              <a:t>Derived From:  </a:t>
            </a:r>
          </a:p>
          <a:p>
            <a:pPr lvl="0" eaLnBrk="0" fontAlgn="base" hangingPunct="0">
              <a:spcBef>
                <a:spcPct val="0"/>
              </a:spcBef>
              <a:spcAft>
                <a:spcPct val="0"/>
              </a:spcAft>
            </a:pPr>
            <a:r>
              <a:rPr lang="en-US" sz="1200" dirty="0">
                <a:solidFill>
                  <a:srgbClr val="000000"/>
                </a:solidFill>
              </a:rPr>
              <a:t>Declassify On: </a:t>
            </a:r>
          </a:p>
        </p:txBody>
      </p:sp>
    </p:spTree>
    <p:extLst>
      <p:ext uri="{BB962C8B-B14F-4D97-AF65-F5344CB8AC3E}">
        <p14:creationId xmlns:p14="http://schemas.microsoft.com/office/powerpoint/2010/main" val="2232200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NUL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972800" cy="868362"/>
          </a:xfrm>
          <a:prstGeom prst="rect">
            <a:avLst/>
          </a:prstGeom>
        </p:spPr>
        <p:txBody>
          <a:bodyPr vert="horz" lIns="91440" tIns="45720" rIns="91440" bIns="45720" rtlCol="0" anchor="ctr" anchorCtr="0">
            <a:noAutofit/>
          </a:bodyPr>
          <a:lstStyle/>
          <a:p>
            <a:r>
              <a:rPr lang="en-US"/>
              <a:t>Click to edit Master title style</a:t>
            </a:r>
          </a:p>
        </p:txBody>
      </p:sp>
      <p:sp>
        <p:nvSpPr>
          <p:cNvPr id="3" name="Text Placeholder 2"/>
          <p:cNvSpPr>
            <a:spLocks noGrp="1"/>
          </p:cNvSpPr>
          <p:nvPr>
            <p:ph type="body" idx="1"/>
          </p:nvPr>
        </p:nvSpPr>
        <p:spPr>
          <a:xfrm>
            <a:off x="812800" y="1447800"/>
            <a:ext cx="10972800" cy="4943475"/>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p:nvPr/>
        </p:nvCxnSpPr>
        <p:spPr bwMode="auto">
          <a:xfrm>
            <a:off x="824411" y="1295400"/>
            <a:ext cx="10961189" cy="0"/>
          </a:xfrm>
          <a:prstGeom prst="line">
            <a:avLst/>
          </a:prstGeom>
          <a:solidFill>
            <a:srgbClr val="FFCC99"/>
          </a:solidFill>
          <a:ln w="12700" cap="flat" cmpd="sng" algn="ctr">
            <a:solidFill>
              <a:srgbClr val="C1CD23"/>
            </a:solidFill>
            <a:prstDash val="solid"/>
            <a:round/>
            <a:headEnd type="none" w="med" len="med"/>
            <a:tailEnd type="none" w="med" len="med"/>
          </a:ln>
          <a:effectLst/>
        </p:spPr>
      </p:cxnSp>
      <p:sp>
        <p:nvSpPr>
          <p:cNvPr id="10" name="Rectangle 9"/>
          <p:cNvSpPr/>
          <p:nvPr/>
        </p:nvSpPr>
        <p:spPr bwMode="auto">
          <a:xfrm>
            <a:off x="0" y="1"/>
            <a:ext cx="543099" cy="1219200"/>
          </a:xfrm>
          <a:prstGeom prst="rect">
            <a:avLst/>
          </a:prstGeom>
          <a:solidFill>
            <a:srgbClr val="C1CD2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dirty="0">
              <a:ln>
                <a:noFill/>
              </a:ln>
              <a:solidFill>
                <a:schemeClr val="tx1"/>
              </a:solidFill>
              <a:effectLst/>
              <a:latin typeface="Arial" charset="0"/>
            </a:endParaRPr>
          </a:p>
        </p:txBody>
      </p:sp>
      <p:sp>
        <p:nvSpPr>
          <p:cNvPr id="11" name="Rectangle 10"/>
          <p:cNvSpPr/>
          <p:nvPr/>
        </p:nvSpPr>
        <p:spPr bwMode="auto">
          <a:xfrm>
            <a:off x="0" y="1381540"/>
            <a:ext cx="543099" cy="5486400"/>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dirty="0">
              <a:ln>
                <a:noFill/>
              </a:ln>
              <a:solidFill>
                <a:schemeClr val="tx2"/>
              </a:solidFill>
              <a:effectLst/>
              <a:latin typeface="Arial" charset="0"/>
            </a:endParaRPr>
          </a:p>
        </p:txBody>
      </p:sp>
      <p:sp>
        <p:nvSpPr>
          <p:cNvPr id="13" name="TextBox 12"/>
          <p:cNvSpPr txBox="1"/>
          <p:nvPr/>
        </p:nvSpPr>
        <p:spPr>
          <a:xfrm>
            <a:off x="9765908" y="64169"/>
            <a:ext cx="2138947" cy="246221"/>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600"/>
              </a:spcAft>
              <a:buClrTx/>
              <a:buSzTx/>
              <a:buFontTx/>
              <a:buNone/>
              <a:tabLst/>
              <a:defRPr/>
            </a:pPr>
            <a:r>
              <a:rPr lang="en-US" sz="1000" dirty="0">
                <a:solidFill>
                  <a:srgbClr val="C1CD23"/>
                </a:solidFill>
                <a:latin typeface="Arial" pitchFamily="34" charset="0"/>
              </a:rPr>
              <a:t>|</a:t>
            </a:r>
            <a:r>
              <a:rPr lang="en-US" sz="1000" dirty="0">
                <a:latin typeface="Arial" pitchFamily="34" charset="0"/>
              </a:rPr>
              <a:t> </a:t>
            </a:r>
            <a:fld id="{295008BC-DA31-4D19-837B-EFA4386B05F5}" type="slidenum">
              <a:rPr lang="en-US" sz="1000" smtClean="0">
                <a:solidFill>
                  <a:schemeClr val="tx1">
                    <a:lumMod val="50000"/>
                    <a:lumOff val="50000"/>
                  </a:schemeClr>
                </a:solidFill>
                <a:latin typeface="Arial" pitchFamily="34" charset="0"/>
              </a:rPr>
              <a:pPr marL="0" marR="0" indent="0" algn="r" defTabSz="914400" rtl="0" eaLnBrk="1" fontAlgn="auto" latinLnBrk="0" hangingPunct="1">
                <a:lnSpc>
                  <a:spcPct val="100000"/>
                </a:lnSpc>
                <a:spcBef>
                  <a:spcPts val="0"/>
                </a:spcBef>
                <a:spcAft>
                  <a:spcPts val="600"/>
                </a:spcAft>
                <a:buClrTx/>
                <a:buSzTx/>
                <a:buFontTx/>
                <a:buNone/>
                <a:tabLst/>
                <a:defRPr/>
              </a:pPr>
              <a:t>‹#›</a:t>
            </a:fld>
            <a:r>
              <a:rPr lang="en-US" sz="1000" dirty="0">
                <a:latin typeface="Arial" pitchFamily="34" charset="0"/>
              </a:rPr>
              <a:t> </a:t>
            </a:r>
            <a:r>
              <a:rPr lang="en-US" sz="1000" dirty="0">
                <a:solidFill>
                  <a:srgbClr val="C1CD23"/>
                </a:solidFill>
                <a:latin typeface="Arial" pitchFamily="34" charset="0"/>
              </a:rPr>
              <a:t>|</a:t>
            </a:r>
            <a:r>
              <a:rPr lang="en-US" sz="1000" dirty="0">
                <a:ea typeface="Verdana" pitchFamily="34" charset="0"/>
                <a:cs typeface="Verdana" pitchFamily="34" charset="0"/>
              </a:rPr>
              <a:t> </a:t>
            </a:r>
          </a:p>
        </p:txBody>
      </p:sp>
      <p:pic>
        <p:nvPicPr>
          <p:cNvPr id="15" name="Picture 14"/>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11181578" y="6517520"/>
            <a:ext cx="894007" cy="243820"/>
          </a:xfrm>
          <a:prstGeom prst="rect">
            <a:avLst/>
          </a:prstGeom>
        </p:spPr>
      </p:pic>
      <p:sp>
        <p:nvSpPr>
          <p:cNvPr id="12" name="Text Box 27">
            <a:extLst>
              <a:ext uri="{FF2B5EF4-FFF2-40B4-BE49-F238E27FC236}">
                <a16:creationId xmlns:a16="http://schemas.microsoft.com/office/drawing/2014/main" id="{6973F7C3-339E-6242-BC3C-47B87E64C35C}"/>
              </a:ext>
            </a:extLst>
          </p:cNvPr>
          <p:cNvSpPr txBox="1">
            <a:spLocks noChangeArrowheads="1"/>
          </p:cNvSpPr>
          <p:nvPr userDrawn="1"/>
        </p:nvSpPr>
        <p:spPr bwMode="auto">
          <a:xfrm>
            <a:off x="987360" y="6507841"/>
            <a:ext cx="3882814" cy="240707"/>
          </a:xfrm>
          <a:prstGeom prst="rect">
            <a:avLst/>
          </a:prstGeom>
          <a:noFill/>
          <a:ln w="9525">
            <a:noFill/>
            <a:miter lim="800000"/>
            <a:headEnd/>
            <a:tailEnd/>
          </a:ln>
          <a:effectLst/>
        </p:spPr>
        <p:txBody>
          <a:bodyPr wrap="square">
            <a:spAutoFit/>
          </a:bodyPr>
          <a:lstStyle/>
          <a:p>
            <a:pPr algn="l" defTabSz="914400">
              <a:lnSpc>
                <a:spcPts val="1300"/>
              </a:lnSpc>
              <a:spcAft>
                <a:spcPct val="0"/>
              </a:spcAft>
            </a:pPr>
            <a:r>
              <a:rPr lang="en-US" sz="800" b="0" dirty="0">
                <a:solidFill>
                  <a:schemeClr val="tx1">
                    <a:lumMod val="50000"/>
                    <a:lumOff val="50000"/>
                  </a:schemeClr>
                </a:solidFill>
                <a:latin typeface="Arial" pitchFamily="34" charset="0"/>
              </a:rPr>
              <a:t>Approved for Public Release; Distribution Unlimited. Case Number 18-1693</a:t>
            </a:r>
          </a:p>
        </p:txBody>
      </p:sp>
    </p:spTree>
    <p:extLst>
      <p:ext uri="{BB962C8B-B14F-4D97-AF65-F5344CB8AC3E}">
        <p14:creationId xmlns:p14="http://schemas.microsoft.com/office/powerpoint/2010/main" val="2631502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ts val="3200"/>
        </a:lnSpc>
        <a:spcBef>
          <a:spcPct val="0"/>
        </a:spcBef>
        <a:buNone/>
        <a:defRPr lang="en-US" sz="3200" b="1" kern="1200">
          <a:solidFill>
            <a:schemeClr val="tx2"/>
          </a:solidFill>
          <a:latin typeface="Arial" pitchFamily="34" charset="0"/>
          <a:ea typeface="Verdana" pitchFamily="34" charset="0"/>
          <a:cs typeface="Arial" pitchFamily="34" charset="0"/>
        </a:defRPr>
      </a:lvl1pPr>
    </p:titleStyle>
    <p:bodyStyle>
      <a:lvl1pPr marL="231775" indent="-231775" algn="l" defTabSz="914400" rtl="0" eaLnBrk="1" latinLnBrk="0" hangingPunct="1">
        <a:spcBef>
          <a:spcPts val="0"/>
        </a:spcBef>
        <a:spcAft>
          <a:spcPts val="600"/>
        </a:spcAft>
        <a:buClr>
          <a:schemeClr val="tx2"/>
        </a:buClr>
        <a:buSzPct val="120000"/>
        <a:buFont typeface="Wingdings" pitchFamily="2" charset="2"/>
        <a:buChar char="§"/>
        <a:defRPr sz="2000" b="1" kern="1200">
          <a:solidFill>
            <a:schemeClr val="tx1"/>
          </a:solidFill>
          <a:latin typeface="Arial" pitchFamily="34" charset="0"/>
          <a:ea typeface="+mn-ea"/>
          <a:cs typeface="Arial" pitchFamily="34" charset="0"/>
        </a:defRPr>
      </a:lvl1pPr>
      <a:lvl2pPr marL="515938" indent="-228600" algn="l" defTabSz="914400" rtl="0" eaLnBrk="1" latinLnBrk="0" hangingPunct="1">
        <a:spcBef>
          <a:spcPts val="0"/>
        </a:spcBef>
        <a:spcAft>
          <a:spcPts val="600"/>
        </a:spcAft>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747713" indent="-231775" algn="l" defTabSz="914400" rtl="0" eaLnBrk="1" latinLnBrk="0" hangingPunct="1">
        <a:spcBef>
          <a:spcPts val="0"/>
        </a:spcBef>
        <a:spcAft>
          <a:spcPts val="600"/>
        </a:spcAft>
        <a:buClr>
          <a:schemeClr val="tx2"/>
        </a:buClr>
        <a:buSzPct val="110000"/>
        <a:buFont typeface="Wingdings" pitchFamily="2" charset="2"/>
        <a:buChar char="§"/>
        <a:defRPr sz="1800" kern="1200">
          <a:solidFill>
            <a:schemeClr val="tx1"/>
          </a:solidFill>
          <a:latin typeface="Arial" pitchFamily="34" charset="0"/>
          <a:ea typeface="+mn-ea"/>
          <a:cs typeface="Arial" pitchFamily="34" charset="0"/>
        </a:defRPr>
      </a:lvl3pPr>
      <a:lvl4pPr marL="1030288" indent="-228600" algn="l" defTabSz="914400" rtl="0" eaLnBrk="1" latinLnBrk="0" hangingPunct="1">
        <a:spcBef>
          <a:spcPts val="0"/>
        </a:spcBef>
        <a:spcAft>
          <a:spcPts val="600"/>
        </a:spcAft>
        <a:buClr>
          <a:schemeClr val="tx2"/>
        </a:buClr>
        <a:buFont typeface="Arial" pitchFamily="34" charset="0"/>
        <a:buChar char="–"/>
        <a:defRPr sz="1800" kern="1200">
          <a:solidFill>
            <a:schemeClr val="tx1"/>
          </a:solidFill>
          <a:latin typeface="Arial" pitchFamily="34" charset="0"/>
          <a:ea typeface="+mn-ea"/>
          <a:cs typeface="Arial" pitchFamily="34" charset="0"/>
        </a:defRPr>
      </a:lvl4pPr>
      <a:lvl5pPr marL="1319213" indent="-228600" algn="l" defTabSz="914400" rtl="0" eaLnBrk="1" latinLnBrk="0" hangingPunct="1">
        <a:spcBef>
          <a:spcPts val="0"/>
        </a:spcBef>
        <a:spcAft>
          <a:spcPts val="600"/>
        </a:spcAft>
        <a:buClr>
          <a:schemeClr val="tx2"/>
        </a:buClr>
        <a:buSzPct val="60000"/>
        <a:buFont typeface="Wingdings" pitchFamily="2" charset="2"/>
        <a:buChar char="q"/>
        <a:defRPr sz="1800" kern="1200">
          <a:solidFill>
            <a:schemeClr val="tx1"/>
          </a:solidFill>
          <a:latin typeface="Arial" pitchFamily="34" charset="0"/>
          <a:ea typeface="+mn-ea"/>
          <a:cs typeface="Arial" pitchFamily="34" charset="0"/>
        </a:defRPr>
      </a:lvl5pPr>
      <a:lvl6pPr marL="1608138" indent="-228600" algn="l" defTabSz="914400" rtl="0" eaLnBrk="1" latinLnBrk="0" hangingPunct="1">
        <a:spcBef>
          <a:spcPts val="0"/>
        </a:spcBef>
        <a:spcAft>
          <a:spcPts val="600"/>
        </a:spcAft>
        <a:buClr>
          <a:schemeClr val="tx2"/>
        </a:buClr>
        <a:buFont typeface="Helvetica LT Std" pitchFamily="34" charset="0"/>
        <a:buChar char="–"/>
        <a:defRPr sz="1800" kern="1200">
          <a:solidFill>
            <a:schemeClr val="tx1"/>
          </a:solidFill>
          <a:latin typeface="Arial" pitchFamily="34" charset="0"/>
          <a:ea typeface="+mn-ea"/>
          <a:cs typeface="Arial"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6.tiff"/><Relationship Id="rId7" Type="http://schemas.openxmlformats.org/officeDocument/2006/relationships/image" Target="../media/image4.png"/><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 Id="rId9" Type="http://schemas.openxmlformats.org/officeDocument/2006/relationships/image" Target="../media/image11.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AA795A7-F614-384E-9187-87E2FA928580}"/>
              </a:ext>
            </a:extLst>
          </p:cNvPr>
          <p:cNvSpPr>
            <a:spLocks noGrp="1"/>
          </p:cNvSpPr>
          <p:nvPr>
            <p:ph type="subTitle" idx="1"/>
          </p:nvPr>
        </p:nvSpPr>
        <p:spPr/>
        <p:txBody>
          <a:bodyPr/>
          <a:lstStyle/>
          <a:p>
            <a:r>
              <a:rPr lang="en-US" dirty="0">
                <a:solidFill>
                  <a:srgbClr val="FF0000"/>
                </a:solidFill>
              </a:rPr>
              <a:t>Draft as of July 31, 2018</a:t>
            </a:r>
          </a:p>
        </p:txBody>
      </p:sp>
      <p:sp>
        <p:nvSpPr>
          <p:cNvPr id="3" name="Title 2">
            <a:extLst>
              <a:ext uri="{FF2B5EF4-FFF2-40B4-BE49-F238E27FC236}">
                <a16:creationId xmlns:a16="http://schemas.microsoft.com/office/drawing/2014/main" id="{F71017D3-776A-EA40-8EB8-B274A93963BB}"/>
              </a:ext>
            </a:extLst>
          </p:cNvPr>
          <p:cNvSpPr>
            <a:spLocks noGrp="1"/>
          </p:cNvSpPr>
          <p:nvPr>
            <p:ph type="ctrTitle" sz="quarter"/>
          </p:nvPr>
        </p:nvSpPr>
        <p:spPr/>
        <p:txBody>
          <a:bodyPr/>
          <a:lstStyle/>
          <a:p>
            <a:r>
              <a:rPr lang="en-US" dirty="0"/>
              <a:t>Flux Notes on Voice </a:t>
            </a:r>
            <a:br>
              <a:rPr lang="en-US" dirty="0"/>
            </a:br>
            <a:r>
              <a:rPr lang="en-US" sz="3200" dirty="0"/>
              <a:t>Minimum Viable Product (MVP)</a:t>
            </a:r>
          </a:p>
        </p:txBody>
      </p:sp>
      <p:sp>
        <p:nvSpPr>
          <p:cNvPr id="4" name="Text Placeholder 3">
            <a:extLst>
              <a:ext uri="{FF2B5EF4-FFF2-40B4-BE49-F238E27FC236}">
                <a16:creationId xmlns:a16="http://schemas.microsoft.com/office/drawing/2014/main" id="{F6E6DF15-12D3-6840-9704-3C65F42166A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82288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A111E-D3E1-A840-B353-62F8721B212E}"/>
              </a:ext>
            </a:extLst>
          </p:cNvPr>
          <p:cNvSpPr>
            <a:spLocks noGrp="1"/>
          </p:cNvSpPr>
          <p:nvPr>
            <p:ph type="title"/>
          </p:nvPr>
        </p:nvSpPr>
        <p:spPr/>
        <p:txBody>
          <a:bodyPr/>
          <a:lstStyle/>
          <a:p>
            <a:r>
              <a:rPr lang="en-US" dirty="0"/>
              <a:t>Clinical Workflow</a:t>
            </a:r>
          </a:p>
        </p:txBody>
      </p:sp>
      <p:sp>
        <p:nvSpPr>
          <p:cNvPr id="5" name="Rectangle 4">
            <a:extLst>
              <a:ext uri="{FF2B5EF4-FFF2-40B4-BE49-F238E27FC236}">
                <a16:creationId xmlns:a16="http://schemas.microsoft.com/office/drawing/2014/main" id="{B29AC52C-71EE-5640-8D97-037AE90BC6FC}"/>
              </a:ext>
            </a:extLst>
          </p:cNvPr>
          <p:cNvSpPr/>
          <p:nvPr/>
        </p:nvSpPr>
        <p:spPr>
          <a:xfrm>
            <a:off x="1068832" y="6134264"/>
            <a:ext cx="2903728" cy="369332"/>
          </a:xfrm>
          <a:prstGeom prst="rect">
            <a:avLst/>
          </a:prstGeom>
        </p:spPr>
        <p:txBody>
          <a:bodyPr wrap="square">
            <a:spAutoFit/>
          </a:bodyPr>
          <a:lstStyle/>
          <a:p>
            <a:pPr algn="ctr"/>
            <a:r>
              <a:rPr lang="en-US" dirty="0"/>
              <a:t>Clinical Note Template</a:t>
            </a:r>
          </a:p>
        </p:txBody>
      </p:sp>
      <p:sp>
        <p:nvSpPr>
          <p:cNvPr id="6" name="Rectangle 5">
            <a:extLst>
              <a:ext uri="{FF2B5EF4-FFF2-40B4-BE49-F238E27FC236}">
                <a16:creationId xmlns:a16="http://schemas.microsoft.com/office/drawing/2014/main" id="{594B5C7A-EE76-344A-9FA6-C4D3F0200D48}"/>
              </a:ext>
            </a:extLst>
          </p:cNvPr>
          <p:cNvSpPr/>
          <p:nvPr/>
        </p:nvSpPr>
        <p:spPr>
          <a:xfrm>
            <a:off x="2231136" y="-30155001"/>
            <a:ext cx="6096000" cy="13942278"/>
          </a:xfrm>
          <a:prstGeom prst="rect">
            <a:avLst/>
          </a:prstGeom>
        </p:spPr>
        <p:txBody>
          <a:bodyPr>
            <a:spAutoFit/>
          </a:bodyPr>
          <a:lstStyle/>
          <a:p>
            <a:r>
              <a:rPr lang="en-US" dirty="0"/>
              <a:t>REASON FOR VISIT:  </a:t>
            </a:r>
          </a:p>
          <a:p>
            <a:r>
              <a:rPr lang="en-US" dirty="0"/>
              <a:t>breast cancer follow up</a:t>
            </a:r>
          </a:p>
          <a:p>
            <a:endParaRPr lang="en-US" dirty="0"/>
          </a:p>
          <a:p>
            <a:r>
              <a:rPr lang="en-US" dirty="0"/>
              <a:t>HISTORY OF PRESENT ILLNESS:  </a:t>
            </a:r>
          </a:p>
          <a:p>
            <a:r>
              <a:rPr lang="en-US" dirty="0"/>
              <a:t>…</a:t>
            </a:r>
          </a:p>
          <a:p>
            <a:endParaRPr lang="en-US" dirty="0"/>
          </a:p>
          <a:p>
            <a:r>
              <a:rPr lang="en-US" dirty="0"/>
              <a:t>INTERIM HISTORY</a:t>
            </a:r>
          </a:p>
          <a:p>
            <a:r>
              <a:rPr lang="en-US" dirty="0"/>
              <a:t>…</a:t>
            </a:r>
          </a:p>
          <a:p>
            <a:endParaRPr lang="en-US" dirty="0"/>
          </a:p>
          <a:p>
            <a:r>
              <a:rPr lang="en-US" dirty="0"/>
              <a:t>REVIEW OF SYSTEMS:</a:t>
            </a:r>
          </a:p>
          <a:p>
            <a:r>
              <a:rPr lang="en-US" dirty="0"/>
              <a:t>…</a:t>
            </a:r>
          </a:p>
          <a:p>
            <a:endParaRPr lang="en-US" dirty="0"/>
          </a:p>
          <a:p>
            <a:r>
              <a:rPr lang="en-US" dirty="0"/>
              <a:t>ALLERGIES: </a:t>
            </a:r>
          </a:p>
          <a:p>
            <a:r>
              <a:rPr lang="en-US" dirty="0"/>
              <a:t>…</a:t>
            </a:r>
          </a:p>
          <a:p>
            <a:endParaRPr lang="en-US" dirty="0"/>
          </a:p>
          <a:p>
            <a:r>
              <a:rPr lang="en-US" dirty="0"/>
              <a:t>MEDICATIONS:</a:t>
            </a:r>
          </a:p>
          <a:p>
            <a:r>
              <a:rPr lang="en-US" dirty="0"/>
              <a:t>…</a:t>
            </a:r>
          </a:p>
          <a:p>
            <a:endParaRPr lang="en-US" dirty="0"/>
          </a:p>
          <a:p>
            <a:r>
              <a:rPr lang="en-US" dirty="0"/>
              <a:t>PHYSICAL EXAM:  </a:t>
            </a:r>
          </a:p>
          <a:p>
            <a:r>
              <a:rPr lang="en-US" dirty="0"/>
              <a:t>…</a:t>
            </a:r>
          </a:p>
          <a:p>
            <a:endParaRPr lang="en-US" dirty="0"/>
          </a:p>
          <a:p>
            <a:r>
              <a:rPr lang="en-US" dirty="0"/>
              <a:t>ASSESSMENT:  </a:t>
            </a:r>
          </a:p>
          <a:p>
            <a:endParaRPr lang="en-US" dirty="0"/>
          </a:p>
          <a:p>
            <a:r>
              <a:rPr lang="en-US" dirty="0"/>
              <a:t>Ms. Ortiz is a 45-year-old premenopausal nurse assistant with metastatic recurrence to the right lung of initially Stage IA T1c N0 Mx right breast poorly differentiated infiltrating ductal carcinoma, BRCA1/2 negative, initially estrogen negative 0%, progesterone receptor weakly positive 1-4%, HER 2 negative 0%, Ki-67 85-95%. She underwent neoadjuvant </a:t>
            </a:r>
            <a:r>
              <a:rPr lang="en-US" dirty="0" err="1"/>
              <a:t>ddAC</a:t>
            </a:r>
            <a:r>
              <a:rPr lang="en-US" dirty="0"/>
              <a:t>-T from 10/20/15 to 2/23/16 (received 11/12 doses of Taxol due to neuropathy Grade 3); s/p right lumpectomy with no residual disease, 0/2 SLNs; </a:t>
            </a:r>
            <a:r>
              <a:rPr lang="en-US" dirty="0" err="1"/>
              <a:t>pCR</a:t>
            </a:r>
            <a:r>
              <a:rPr lang="en-US" dirty="0"/>
              <a:t>, stage pT0N0. She underwent adjuvant radiation therapy from 5/18/2016 to 6/29/2016. She started Tamoxifen. Screening breast MRI 6/10/2017 revealed right internal mammary lymphadenopathy. CT chest with CT guided biopsy of the lymph nodes revealed multiple right lung nodules and lymph node histology consistent with poorly differentiated carcinoma, ER-negative, PR-positive, and HER2-positive. Tamoxifen therapy was halted. She has completed 5 cycles of trastuzumab and paclitaxel. </a:t>
            </a:r>
          </a:p>
          <a:p>
            <a:endParaRPr lang="en-US" dirty="0"/>
          </a:p>
          <a:p>
            <a:r>
              <a:rPr lang="en-US" dirty="0"/>
              <a:t>Her disease status is stable disease based on imaging. She has toxicities including myalgia Grade 3 attributed to paclitaxel and peripheral sensory neuropathy Grade 3 attributed to paclitaxel.</a:t>
            </a:r>
          </a:p>
          <a:p>
            <a:endParaRPr lang="en-US" dirty="0"/>
          </a:p>
          <a:p>
            <a:r>
              <a:rPr lang="en-US" dirty="0"/>
              <a:t>PLAN: </a:t>
            </a:r>
          </a:p>
          <a:p>
            <a:r>
              <a:rPr lang="en-US" dirty="0"/>
              <a:t>…</a:t>
            </a:r>
          </a:p>
        </p:txBody>
      </p:sp>
      <p:sp>
        <p:nvSpPr>
          <p:cNvPr id="3" name="Rectangle 2">
            <a:extLst>
              <a:ext uri="{FF2B5EF4-FFF2-40B4-BE49-F238E27FC236}">
                <a16:creationId xmlns:a16="http://schemas.microsoft.com/office/drawing/2014/main" id="{00DCB04C-250A-3843-AD67-D9AC34187605}"/>
              </a:ext>
            </a:extLst>
          </p:cNvPr>
          <p:cNvSpPr/>
          <p:nvPr/>
        </p:nvSpPr>
        <p:spPr>
          <a:xfrm>
            <a:off x="1068832" y="2251210"/>
            <a:ext cx="2762189" cy="388305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296D63CE-E5FB-314C-8CFE-63E37BE3DC52}"/>
              </a:ext>
            </a:extLst>
          </p:cNvPr>
          <p:cNvSpPr/>
          <p:nvPr/>
        </p:nvSpPr>
        <p:spPr>
          <a:xfrm>
            <a:off x="1068832" y="1615702"/>
            <a:ext cx="2762189" cy="369332"/>
          </a:xfrm>
          <a:prstGeom prst="rect">
            <a:avLst/>
          </a:prstGeom>
        </p:spPr>
        <p:txBody>
          <a:bodyPr wrap="square">
            <a:spAutoFit/>
          </a:bodyPr>
          <a:lstStyle/>
          <a:p>
            <a:pPr algn="ctr"/>
            <a:r>
              <a:rPr lang="en-US" b="1" dirty="0"/>
              <a:t>Pre Encounter</a:t>
            </a:r>
          </a:p>
        </p:txBody>
      </p:sp>
      <p:sp>
        <p:nvSpPr>
          <p:cNvPr id="8" name="Rectangle 7">
            <a:extLst>
              <a:ext uri="{FF2B5EF4-FFF2-40B4-BE49-F238E27FC236}">
                <a16:creationId xmlns:a16="http://schemas.microsoft.com/office/drawing/2014/main" id="{225D6863-70C7-3942-955E-9215FB56769F}"/>
              </a:ext>
            </a:extLst>
          </p:cNvPr>
          <p:cNvSpPr/>
          <p:nvPr/>
        </p:nvSpPr>
        <p:spPr>
          <a:xfrm>
            <a:off x="4407408" y="1615702"/>
            <a:ext cx="3247136" cy="369332"/>
          </a:xfrm>
          <a:prstGeom prst="rect">
            <a:avLst/>
          </a:prstGeom>
        </p:spPr>
        <p:txBody>
          <a:bodyPr wrap="square">
            <a:spAutoFit/>
          </a:bodyPr>
          <a:lstStyle/>
          <a:p>
            <a:pPr algn="ctr"/>
            <a:r>
              <a:rPr lang="en-US" b="1" dirty="0"/>
              <a:t>Encounter</a:t>
            </a:r>
          </a:p>
        </p:txBody>
      </p:sp>
      <p:sp>
        <p:nvSpPr>
          <p:cNvPr id="9" name="Rectangle 8">
            <a:extLst>
              <a:ext uri="{FF2B5EF4-FFF2-40B4-BE49-F238E27FC236}">
                <a16:creationId xmlns:a16="http://schemas.microsoft.com/office/drawing/2014/main" id="{3D8F3360-A1F5-8B48-BB32-1232C3851BAE}"/>
              </a:ext>
            </a:extLst>
          </p:cNvPr>
          <p:cNvSpPr/>
          <p:nvPr/>
        </p:nvSpPr>
        <p:spPr>
          <a:xfrm>
            <a:off x="8550656" y="1615702"/>
            <a:ext cx="3352310" cy="369332"/>
          </a:xfrm>
          <a:prstGeom prst="rect">
            <a:avLst/>
          </a:prstGeom>
        </p:spPr>
        <p:txBody>
          <a:bodyPr wrap="square">
            <a:spAutoFit/>
          </a:bodyPr>
          <a:lstStyle/>
          <a:p>
            <a:pPr algn="ctr"/>
            <a:r>
              <a:rPr lang="en-US" b="1" dirty="0"/>
              <a:t>Post Encounter</a:t>
            </a:r>
          </a:p>
        </p:txBody>
      </p:sp>
      <p:sp>
        <p:nvSpPr>
          <p:cNvPr id="10" name="Rectangle 9">
            <a:extLst>
              <a:ext uri="{FF2B5EF4-FFF2-40B4-BE49-F238E27FC236}">
                <a16:creationId xmlns:a16="http://schemas.microsoft.com/office/drawing/2014/main" id="{14574D13-2BBE-C042-853F-CC976ECC7DFE}"/>
              </a:ext>
            </a:extLst>
          </p:cNvPr>
          <p:cNvSpPr/>
          <p:nvPr/>
        </p:nvSpPr>
        <p:spPr>
          <a:xfrm>
            <a:off x="8550656" y="6134264"/>
            <a:ext cx="3352310" cy="369332"/>
          </a:xfrm>
          <a:prstGeom prst="rect">
            <a:avLst/>
          </a:prstGeom>
        </p:spPr>
        <p:txBody>
          <a:bodyPr wrap="square">
            <a:spAutoFit/>
          </a:bodyPr>
          <a:lstStyle/>
          <a:p>
            <a:pPr algn="ctr"/>
            <a:r>
              <a:rPr lang="en-US" dirty="0"/>
              <a:t>Clinical Note</a:t>
            </a:r>
          </a:p>
        </p:txBody>
      </p:sp>
      <p:sp>
        <p:nvSpPr>
          <p:cNvPr id="11" name="Rectangle 10">
            <a:extLst>
              <a:ext uri="{FF2B5EF4-FFF2-40B4-BE49-F238E27FC236}">
                <a16:creationId xmlns:a16="http://schemas.microsoft.com/office/drawing/2014/main" id="{AC291E67-29EF-3B45-BBD3-6DA5E9A72B8A}"/>
              </a:ext>
            </a:extLst>
          </p:cNvPr>
          <p:cNvSpPr/>
          <p:nvPr/>
        </p:nvSpPr>
        <p:spPr>
          <a:xfrm>
            <a:off x="8550656" y="2251209"/>
            <a:ext cx="3352310" cy="386581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6DFB5A81-5115-7240-986F-EA97FBC0785E}"/>
              </a:ext>
            </a:extLst>
          </p:cNvPr>
          <p:cNvSpPr/>
          <p:nvPr/>
        </p:nvSpPr>
        <p:spPr>
          <a:xfrm>
            <a:off x="1131896" y="2355330"/>
            <a:ext cx="2643632" cy="2631490"/>
          </a:xfrm>
          <a:prstGeom prst="rect">
            <a:avLst/>
          </a:prstGeom>
        </p:spPr>
        <p:txBody>
          <a:bodyPr wrap="square">
            <a:spAutoFit/>
          </a:bodyPr>
          <a:lstStyle/>
          <a:p>
            <a:pPr>
              <a:spcAft>
                <a:spcPts val="600"/>
              </a:spcAft>
            </a:pPr>
            <a:r>
              <a:rPr lang="en-US" sz="1200" dirty="0"/>
              <a:t>REASON FOR VISIT:  </a:t>
            </a:r>
          </a:p>
          <a:p>
            <a:pPr>
              <a:spcAft>
                <a:spcPts val="600"/>
              </a:spcAft>
            </a:pPr>
            <a:r>
              <a:rPr lang="en-US" sz="1200" dirty="0"/>
              <a:t>   breast cancer follow up</a:t>
            </a:r>
          </a:p>
          <a:p>
            <a:pPr>
              <a:spcAft>
                <a:spcPts val="600"/>
              </a:spcAft>
            </a:pPr>
            <a:r>
              <a:rPr lang="en-US" sz="1200" dirty="0"/>
              <a:t>HISTORY OF PRESENT ILLNESS:  </a:t>
            </a:r>
          </a:p>
          <a:p>
            <a:pPr>
              <a:spcAft>
                <a:spcPts val="600"/>
              </a:spcAft>
            </a:pPr>
            <a:r>
              <a:rPr lang="en-US" sz="1200" dirty="0"/>
              <a:t>INTERIM HISTORY</a:t>
            </a:r>
          </a:p>
          <a:p>
            <a:pPr>
              <a:spcAft>
                <a:spcPts val="600"/>
              </a:spcAft>
            </a:pPr>
            <a:r>
              <a:rPr lang="en-US" sz="1200" dirty="0"/>
              <a:t>REVIEW OF SYSTEMS:</a:t>
            </a:r>
          </a:p>
          <a:p>
            <a:pPr>
              <a:spcAft>
                <a:spcPts val="600"/>
              </a:spcAft>
            </a:pPr>
            <a:r>
              <a:rPr lang="en-US" sz="1200" dirty="0"/>
              <a:t>ALLERGIES: </a:t>
            </a:r>
          </a:p>
          <a:p>
            <a:pPr>
              <a:spcAft>
                <a:spcPts val="600"/>
              </a:spcAft>
            </a:pPr>
            <a:r>
              <a:rPr lang="en-US" sz="1200" dirty="0"/>
              <a:t>MEDICATIONS:</a:t>
            </a:r>
          </a:p>
          <a:p>
            <a:pPr>
              <a:spcAft>
                <a:spcPts val="600"/>
              </a:spcAft>
            </a:pPr>
            <a:r>
              <a:rPr lang="en-US" sz="1200" dirty="0"/>
              <a:t>PHYSICAL EXAM:  </a:t>
            </a:r>
          </a:p>
          <a:p>
            <a:pPr>
              <a:spcAft>
                <a:spcPts val="600"/>
              </a:spcAft>
            </a:pPr>
            <a:r>
              <a:rPr lang="en-US" sz="1200" dirty="0"/>
              <a:t>ASSESSMENT:  </a:t>
            </a:r>
          </a:p>
          <a:p>
            <a:pPr>
              <a:spcAft>
                <a:spcPts val="600"/>
              </a:spcAft>
            </a:pPr>
            <a:r>
              <a:rPr lang="en-US" sz="1200" dirty="0"/>
              <a:t>PLAN: </a:t>
            </a:r>
          </a:p>
        </p:txBody>
      </p:sp>
      <p:sp>
        <p:nvSpPr>
          <p:cNvPr id="13" name="Rectangle 12">
            <a:extLst>
              <a:ext uri="{FF2B5EF4-FFF2-40B4-BE49-F238E27FC236}">
                <a16:creationId xmlns:a16="http://schemas.microsoft.com/office/drawing/2014/main" id="{22ACA919-0023-C74A-92DD-D5AF899C1201}"/>
              </a:ext>
            </a:extLst>
          </p:cNvPr>
          <p:cNvSpPr/>
          <p:nvPr/>
        </p:nvSpPr>
        <p:spPr>
          <a:xfrm>
            <a:off x="8633968" y="2336404"/>
            <a:ext cx="3137408" cy="3631763"/>
          </a:xfrm>
          <a:prstGeom prst="rect">
            <a:avLst/>
          </a:prstGeom>
        </p:spPr>
        <p:txBody>
          <a:bodyPr wrap="square">
            <a:spAutoFit/>
          </a:bodyPr>
          <a:lstStyle/>
          <a:p>
            <a:pPr>
              <a:spcAft>
                <a:spcPts val="600"/>
              </a:spcAft>
            </a:pPr>
            <a:r>
              <a:rPr lang="en-US" sz="1200" dirty="0"/>
              <a:t>REASON FOR VISIT:  </a:t>
            </a:r>
          </a:p>
          <a:p>
            <a:pPr>
              <a:spcAft>
                <a:spcPts val="600"/>
              </a:spcAft>
            </a:pPr>
            <a:r>
              <a:rPr lang="en-US" sz="1200" dirty="0"/>
              <a:t>HISTORY OF PRESENT ILLNESS:  </a:t>
            </a:r>
          </a:p>
          <a:p>
            <a:pPr>
              <a:spcAft>
                <a:spcPts val="600"/>
              </a:spcAft>
            </a:pPr>
            <a:r>
              <a:rPr lang="en-US" sz="1200" dirty="0"/>
              <a:t>INTERIM HISTORY</a:t>
            </a:r>
          </a:p>
          <a:p>
            <a:pPr>
              <a:spcAft>
                <a:spcPts val="600"/>
              </a:spcAft>
            </a:pPr>
            <a:r>
              <a:rPr lang="en-US" sz="1200" dirty="0"/>
              <a:t>REVIEW OF SYSTEMS:</a:t>
            </a:r>
          </a:p>
          <a:p>
            <a:pPr>
              <a:spcAft>
                <a:spcPts val="600"/>
              </a:spcAft>
            </a:pPr>
            <a:r>
              <a:rPr lang="en-US" sz="1200" dirty="0"/>
              <a:t>ALLERGIES: </a:t>
            </a:r>
          </a:p>
          <a:p>
            <a:pPr>
              <a:spcAft>
                <a:spcPts val="600"/>
              </a:spcAft>
            </a:pPr>
            <a:r>
              <a:rPr lang="en-US" sz="1200" dirty="0"/>
              <a:t>MEDICATIONS:</a:t>
            </a:r>
          </a:p>
          <a:p>
            <a:pPr>
              <a:spcAft>
                <a:spcPts val="600"/>
              </a:spcAft>
            </a:pPr>
            <a:r>
              <a:rPr lang="en-US" sz="1200" dirty="0"/>
              <a:t>PHYSICAL EXAM:  </a:t>
            </a:r>
          </a:p>
          <a:p>
            <a:pPr>
              <a:spcAft>
                <a:spcPts val="600"/>
              </a:spcAft>
            </a:pPr>
            <a:r>
              <a:rPr lang="en-US" sz="1200" dirty="0"/>
              <a:t>ASSESSMENT:  </a:t>
            </a:r>
          </a:p>
          <a:p>
            <a:pPr>
              <a:spcAft>
                <a:spcPts val="600"/>
              </a:spcAft>
            </a:pPr>
            <a:r>
              <a:rPr lang="en-US" sz="1200" dirty="0">
                <a:highlight>
                  <a:srgbClr val="FFFF00"/>
                </a:highlight>
              </a:rPr>
              <a:t>  Her disease status is stable disease based on imaging.</a:t>
            </a:r>
          </a:p>
          <a:p>
            <a:pPr>
              <a:spcAft>
                <a:spcPts val="600"/>
              </a:spcAft>
            </a:pPr>
            <a:r>
              <a:rPr lang="en-US" sz="1200" dirty="0">
                <a:highlight>
                  <a:srgbClr val="FFFF00"/>
                </a:highlight>
              </a:rPr>
              <a:t>  She has toxicities including myalgia Grade 3 attributed to paclitaxel and peripheral sensory neuropathy Grade 3 attributed to paclitaxel.</a:t>
            </a:r>
          </a:p>
          <a:p>
            <a:pPr>
              <a:spcAft>
                <a:spcPts val="600"/>
              </a:spcAft>
            </a:pPr>
            <a:r>
              <a:rPr lang="en-US" sz="1200" dirty="0"/>
              <a:t>PLAN: </a:t>
            </a:r>
          </a:p>
        </p:txBody>
      </p:sp>
      <p:pic>
        <p:nvPicPr>
          <p:cNvPr id="14" name="Picture 13">
            <a:extLst>
              <a:ext uri="{FF2B5EF4-FFF2-40B4-BE49-F238E27FC236}">
                <a16:creationId xmlns:a16="http://schemas.microsoft.com/office/drawing/2014/main" id="{801362DB-B6E8-8748-BE74-3D8198F229F8}"/>
              </a:ext>
            </a:extLst>
          </p:cNvPr>
          <p:cNvPicPr>
            <a:picLocks noChangeAspect="1"/>
          </p:cNvPicPr>
          <p:nvPr/>
        </p:nvPicPr>
        <p:blipFill>
          <a:blip r:embed="rId3"/>
          <a:stretch>
            <a:fillRect/>
          </a:stretch>
        </p:blipFill>
        <p:spPr>
          <a:xfrm>
            <a:off x="4872002" y="3203162"/>
            <a:ext cx="2645788" cy="2122143"/>
          </a:xfrm>
          <a:prstGeom prst="rect">
            <a:avLst/>
          </a:prstGeom>
        </p:spPr>
      </p:pic>
      <p:sp>
        <p:nvSpPr>
          <p:cNvPr id="15" name="Oval 14">
            <a:extLst>
              <a:ext uri="{FF2B5EF4-FFF2-40B4-BE49-F238E27FC236}">
                <a16:creationId xmlns:a16="http://schemas.microsoft.com/office/drawing/2014/main" id="{AE446187-93DA-AE42-9815-11D537F68794}"/>
              </a:ext>
            </a:extLst>
          </p:cNvPr>
          <p:cNvSpPr/>
          <p:nvPr/>
        </p:nvSpPr>
        <p:spPr>
          <a:xfrm>
            <a:off x="5411572" y="4606506"/>
            <a:ext cx="99848" cy="110359"/>
          </a:xfrm>
          <a:prstGeom prst="ellipse">
            <a:avLst/>
          </a:prstGeom>
          <a:solidFill>
            <a:srgbClr val="29FD2F">
              <a:alpha val="5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Callout 15">
            <a:extLst>
              <a:ext uri="{FF2B5EF4-FFF2-40B4-BE49-F238E27FC236}">
                <a16:creationId xmlns:a16="http://schemas.microsoft.com/office/drawing/2014/main" id="{E3D616EC-42BB-6F4C-A9B3-6E46EF98D1BB}"/>
              </a:ext>
            </a:extLst>
          </p:cNvPr>
          <p:cNvSpPr/>
          <p:nvPr/>
        </p:nvSpPr>
        <p:spPr>
          <a:xfrm>
            <a:off x="4718850" y="2562713"/>
            <a:ext cx="981777" cy="743601"/>
          </a:xfrm>
          <a:prstGeom prst="wedgeEllipseCallout">
            <a:avLst>
              <a:gd name="adj1" fmla="val 33089"/>
              <a:gd name="adj2" fmla="val 103921"/>
            </a:avLst>
          </a:prstGeom>
          <a:solidFill>
            <a:schemeClr val="accent3">
              <a:lumMod val="20000"/>
              <a:lumOff val="8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val Callout 16">
            <a:extLst>
              <a:ext uri="{FF2B5EF4-FFF2-40B4-BE49-F238E27FC236}">
                <a16:creationId xmlns:a16="http://schemas.microsoft.com/office/drawing/2014/main" id="{7CFD72D1-60A2-0749-A8C7-2EFA6745D3E0}"/>
              </a:ext>
            </a:extLst>
          </p:cNvPr>
          <p:cNvSpPr/>
          <p:nvPr/>
        </p:nvSpPr>
        <p:spPr>
          <a:xfrm>
            <a:off x="6577341" y="2591830"/>
            <a:ext cx="1190276" cy="743601"/>
          </a:xfrm>
          <a:prstGeom prst="wedgeEllipseCallout">
            <a:avLst>
              <a:gd name="adj1" fmla="val -29385"/>
              <a:gd name="adj2" fmla="val 85799"/>
            </a:avLst>
          </a:prstGeom>
          <a:solidFill>
            <a:schemeClr val="accent3">
              <a:lumMod val="20000"/>
              <a:lumOff val="8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97B9E8B3-1C28-1F44-A129-C36461F179B8}"/>
              </a:ext>
            </a:extLst>
          </p:cNvPr>
          <p:cNvSpPr txBox="1"/>
          <p:nvPr/>
        </p:nvSpPr>
        <p:spPr>
          <a:xfrm>
            <a:off x="4749533" y="2631530"/>
            <a:ext cx="931844" cy="600164"/>
          </a:xfrm>
          <a:prstGeom prst="rect">
            <a:avLst/>
          </a:prstGeom>
          <a:noFill/>
        </p:spPr>
        <p:txBody>
          <a:bodyPr wrap="square" rtlCol="0">
            <a:spAutoFit/>
          </a:bodyPr>
          <a:lstStyle/>
          <a:p>
            <a:pPr algn="ctr">
              <a:spcAft>
                <a:spcPts val="600"/>
              </a:spcAft>
            </a:pPr>
            <a:r>
              <a:rPr lang="en-US" sz="1100" dirty="0">
                <a:ea typeface="Verdana" pitchFamily="34" charset="0"/>
                <a:cs typeface="Verdana" pitchFamily="34" charset="0"/>
              </a:rPr>
              <a:t>How are you feeling?</a:t>
            </a:r>
          </a:p>
        </p:txBody>
      </p:sp>
      <p:sp>
        <p:nvSpPr>
          <p:cNvPr id="19" name="TextBox 18">
            <a:extLst>
              <a:ext uri="{FF2B5EF4-FFF2-40B4-BE49-F238E27FC236}">
                <a16:creationId xmlns:a16="http://schemas.microsoft.com/office/drawing/2014/main" id="{A89D8122-6F69-D945-8E39-3F7F8D1E07E3}"/>
              </a:ext>
            </a:extLst>
          </p:cNvPr>
          <p:cNvSpPr txBox="1"/>
          <p:nvPr/>
        </p:nvSpPr>
        <p:spPr>
          <a:xfrm>
            <a:off x="6710924" y="2733006"/>
            <a:ext cx="922371" cy="430887"/>
          </a:xfrm>
          <a:prstGeom prst="rect">
            <a:avLst/>
          </a:prstGeom>
          <a:noFill/>
        </p:spPr>
        <p:txBody>
          <a:bodyPr wrap="square" rtlCol="0">
            <a:spAutoFit/>
          </a:bodyPr>
          <a:lstStyle/>
          <a:p>
            <a:pPr algn="ctr">
              <a:spcAft>
                <a:spcPts val="600"/>
              </a:spcAft>
            </a:pPr>
            <a:r>
              <a:rPr lang="en-US" sz="1100" dirty="0">
                <a:ea typeface="Verdana" pitchFamily="34" charset="0"/>
                <a:cs typeface="Verdana" pitchFamily="34" charset="0"/>
              </a:rPr>
              <a:t>I’m having nausea</a:t>
            </a:r>
          </a:p>
        </p:txBody>
      </p:sp>
      <p:sp>
        <p:nvSpPr>
          <p:cNvPr id="4" name="Right Arrow 3">
            <a:extLst>
              <a:ext uri="{FF2B5EF4-FFF2-40B4-BE49-F238E27FC236}">
                <a16:creationId xmlns:a16="http://schemas.microsoft.com/office/drawing/2014/main" id="{CDAA07E1-25BD-7348-9A07-592B74358D28}"/>
              </a:ext>
            </a:extLst>
          </p:cNvPr>
          <p:cNvSpPr/>
          <p:nvPr/>
        </p:nvSpPr>
        <p:spPr>
          <a:xfrm>
            <a:off x="4082922" y="3862552"/>
            <a:ext cx="666611" cy="551793"/>
          </a:xfrm>
          <a:prstGeom prst="rightArrow">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ight Arrow 21">
            <a:extLst>
              <a:ext uri="{FF2B5EF4-FFF2-40B4-BE49-F238E27FC236}">
                <a16:creationId xmlns:a16="http://schemas.microsoft.com/office/drawing/2014/main" id="{CD77E917-E3F7-CD4A-8F61-EA18CE7B7D7E}"/>
              </a:ext>
            </a:extLst>
          </p:cNvPr>
          <p:cNvSpPr/>
          <p:nvPr/>
        </p:nvSpPr>
        <p:spPr>
          <a:xfrm>
            <a:off x="7640259" y="3862551"/>
            <a:ext cx="666611" cy="551793"/>
          </a:xfrm>
          <a:prstGeom prst="rightArrow">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2033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2AAEE-F714-C342-9D24-7EFF0F10F158}"/>
              </a:ext>
            </a:extLst>
          </p:cNvPr>
          <p:cNvSpPr>
            <a:spLocks noGrp="1"/>
          </p:cNvSpPr>
          <p:nvPr>
            <p:ph type="title"/>
          </p:nvPr>
        </p:nvSpPr>
        <p:spPr/>
        <p:txBody>
          <a:bodyPr/>
          <a:lstStyle/>
          <a:p>
            <a:r>
              <a:rPr lang="en-US" dirty="0"/>
              <a:t>Structured Phrases</a:t>
            </a:r>
          </a:p>
        </p:txBody>
      </p:sp>
      <p:sp>
        <p:nvSpPr>
          <p:cNvPr id="3" name="Content Placeholder 2">
            <a:extLst>
              <a:ext uri="{FF2B5EF4-FFF2-40B4-BE49-F238E27FC236}">
                <a16:creationId xmlns:a16="http://schemas.microsoft.com/office/drawing/2014/main" id="{2F425B62-A69B-B24B-BD14-D930559147CC}"/>
              </a:ext>
            </a:extLst>
          </p:cNvPr>
          <p:cNvSpPr>
            <a:spLocks noGrp="1"/>
          </p:cNvSpPr>
          <p:nvPr>
            <p:ph idx="1"/>
          </p:nvPr>
        </p:nvSpPr>
        <p:spPr/>
        <p:txBody>
          <a:bodyPr/>
          <a:lstStyle/>
          <a:p>
            <a:r>
              <a:rPr lang="en-US" dirty="0"/>
              <a:t>Her {#disease status} is {#complete response | #complete resection | #responding | #stable | #progressing | #</a:t>
            </a:r>
            <a:r>
              <a:rPr lang="en-US" dirty="0" err="1"/>
              <a:t>inevaluable</a:t>
            </a:r>
            <a:r>
              <a:rPr lang="en-US" dirty="0"/>
              <a:t>} based on {#pathology | #imaging | #symptoms | #physical exam | #markers}.</a:t>
            </a:r>
          </a:p>
          <a:p>
            <a:endParaRPr lang="en-US" dirty="0"/>
          </a:p>
          <a:p>
            <a:r>
              <a:rPr lang="en-US" dirty="0"/>
              <a:t>She has {#toxicity} of {#Grade 3 | #Grade 4 | #Grade 5} {#</a:t>
            </a:r>
            <a:r>
              <a:rPr lang="en-US" dirty="0" err="1"/>
              <a:t>toxicity_value</a:t>
            </a:r>
            <a:r>
              <a:rPr lang="en-US" dirty="0"/>
              <a:t>} related to {#treatment | #disease | #error | #unrelated | #unknown}</a:t>
            </a:r>
          </a:p>
          <a:p>
            <a:endParaRPr lang="en-US" dirty="0"/>
          </a:p>
          <a:p>
            <a:r>
              <a:rPr lang="en-US" dirty="0"/>
              <a:t>…where </a:t>
            </a:r>
            <a:r>
              <a:rPr lang="en-US" dirty="0" err="1"/>
              <a:t>toxicity_value</a:t>
            </a:r>
            <a:r>
              <a:rPr lang="en-US" dirty="0"/>
              <a:t> can be one of hundreds of clinical conditions (e.g. </a:t>
            </a:r>
            <a:r>
              <a:rPr lang="en-US" dirty="0" err="1"/>
              <a:t>mylagias</a:t>
            </a:r>
            <a:r>
              <a:rPr lang="en-US" dirty="0"/>
              <a:t>, peripheral sensory neuropathy, in this case) specified in  Common Terminology Criteria for Adverse Events (CTCAE) version 4.03 (June 14, 2010).</a:t>
            </a:r>
          </a:p>
        </p:txBody>
      </p:sp>
    </p:spTree>
    <p:extLst>
      <p:ext uri="{BB962C8B-B14F-4D97-AF65-F5344CB8AC3E}">
        <p14:creationId xmlns:p14="http://schemas.microsoft.com/office/powerpoint/2010/main" val="19004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9DBA-1C94-1B43-BB68-1DCAD98CA172}"/>
              </a:ext>
            </a:extLst>
          </p:cNvPr>
          <p:cNvSpPr>
            <a:spLocks noGrp="1"/>
          </p:cNvSpPr>
          <p:nvPr>
            <p:ph type="title"/>
          </p:nvPr>
        </p:nvSpPr>
        <p:spPr/>
        <p:txBody>
          <a:bodyPr/>
          <a:lstStyle/>
          <a:p>
            <a:r>
              <a:rPr lang="en-US" dirty="0"/>
              <a:t>Minimum Viable Product</a:t>
            </a:r>
          </a:p>
        </p:txBody>
      </p:sp>
      <p:sp>
        <p:nvSpPr>
          <p:cNvPr id="3" name="Content Placeholder 2">
            <a:extLst>
              <a:ext uri="{FF2B5EF4-FFF2-40B4-BE49-F238E27FC236}">
                <a16:creationId xmlns:a16="http://schemas.microsoft.com/office/drawing/2014/main" id="{3E3DBDF0-5FAD-BD4E-AB21-DFBB7DBE90F5}"/>
              </a:ext>
            </a:extLst>
          </p:cNvPr>
          <p:cNvSpPr>
            <a:spLocks noGrp="1"/>
          </p:cNvSpPr>
          <p:nvPr>
            <p:ph idx="1"/>
          </p:nvPr>
        </p:nvSpPr>
        <p:spPr/>
        <p:txBody>
          <a:bodyPr/>
          <a:lstStyle/>
          <a:p>
            <a:r>
              <a:rPr lang="en-US" dirty="0"/>
              <a:t>The MVP for this task is a prototype mobile app that can:</a:t>
            </a:r>
          </a:p>
          <a:p>
            <a:pPr lvl="1"/>
            <a:endParaRPr lang="en-US" sz="1800" b="1" dirty="0"/>
          </a:p>
          <a:p>
            <a:pPr lvl="1"/>
            <a:r>
              <a:rPr lang="en-US" sz="1800" b="1" dirty="0"/>
              <a:t>recognize in conversational speech, </a:t>
            </a:r>
          </a:p>
          <a:p>
            <a:pPr lvl="1"/>
            <a:endParaRPr lang="en-US" sz="1800" b="1" dirty="0"/>
          </a:p>
          <a:p>
            <a:pPr lvl="1"/>
            <a:r>
              <a:rPr lang="en-US" sz="1800" b="1" dirty="0"/>
              <a:t>capture digitally, </a:t>
            </a:r>
          </a:p>
          <a:p>
            <a:pPr lvl="1"/>
            <a:endParaRPr lang="en-US" sz="1800" b="1" dirty="0"/>
          </a:p>
          <a:p>
            <a:pPr lvl="1"/>
            <a:r>
              <a:rPr lang="en-US" sz="1800" b="1" dirty="0"/>
              <a:t>extract two structured cancer core data elements: 1. disease status and 2. toxicity, using the relevant Oncology SHR value sets </a:t>
            </a:r>
          </a:p>
          <a:p>
            <a:pPr lvl="1"/>
            <a:endParaRPr lang="en-US" sz="1800" b="1" dirty="0"/>
          </a:p>
          <a:p>
            <a:pPr lvl="1"/>
            <a:r>
              <a:rPr lang="en-US" sz="1800" b="1" dirty="0"/>
              <a:t>update in Flux Notes </a:t>
            </a:r>
          </a:p>
          <a:p>
            <a:pPr lvl="1"/>
            <a:endParaRPr lang="en-US" b="1" dirty="0"/>
          </a:p>
          <a:p>
            <a:pPr lvl="1"/>
            <a:r>
              <a:rPr lang="en-US" b="1" dirty="0"/>
              <a:t>by 24 September 2018</a:t>
            </a:r>
          </a:p>
        </p:txBody>
      </p:sp>
    </p:spTree>
    <p:extLst>
      <p:ext uri="{BB962C8B-B14F-4D97-AF65-F5344CB8AC3E}">
        <p14:creationId xmlns:p14="http://schemas.microsoft.com/office/powerpoint/2010/main" val="244808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8713A-E52E-7F4D-9754-1949FEBD0908}"/>
              </a:ext>
            </a:extLst>
          </p:cNvPr>
          <p:cNvSpPr>
            <a:spLocks noGrp="1"/>
          </p:cNvSpPr>
          <p:nvPr>
            <p:ph type="title"/>
          </p:nvPr>
        </p:nvSpPr>
        <p:spPr/>
        <p:txBody>
          <a:bodyPr/>
          <a:lstStyle/>
          <a:p>
            <a:r>
              <a:rPr lang="en-US" dirty="0"/>
              <a:t>Minimum Viable Product (Illustrated)</a:t>
            </a:r>
          </a:p>
        </p:txBody>
      </p:sp>
      <p:pic>
        <p:nvPicPr>
          <p:cNvPr id="44" name="Picture 43">
            <a:extLst>
              <a:ext uri="{FF2B5EF4-FFF2-40B4-BE49-F238E27FC236}">
                <a16:creationId xmlns:a16="http://schemas.microsoft.com/office/drawing/2014/main" id="{41553855-3723-9A41-B78B-A05810DFB5C2}"/>
              </a:ext>
            </a:extLst>
          </p:cNvPr>
          <p:cNvPicPr>
            <a:picLocks noChangeAspect="1"/>
          </p:cNvPicPr>
          <p:nvPr/>
        </p:nvPicPr>
        <p:blipFill>
          <a:blip r:embed="rId2"/>
          <a:stretch>
            <a:fillRect/>
          </a:stretch>
        </p:blipFill>
        <p:spPr>
          <a:xfrm>
            <a:off x="2412427" y="4918174"/>
            <a:ext cx="340425" cy="567375"/>
          </a:xfrm>
          <a:prstGeom prst="rect">
            <a:avLst/>
          </a:prstGeom>
        </p:spPr>
      </p:pic>
      <p:sp>
        <p:nvSpPr>
          <p:cNvPr id="47" name="Rounded Rectangle 46">
            <a:extLst>
              <a:ext uri="{FF2B5EF4-FFF2-40B4-BE49-F238E27FC236}">
                <a16:creationId xmlns:a16="http://schemas.microsoft.com/office/drawing/2014/main" id="{8BA849C1-03E4-C744-9985-37C23186CE1F}"/>
              </a:ext>
            </a:extLst>
          </p:cNvPr>
          <p:cNvSpPr/>
          <p:nvPr/>
        </p:nvSpPr>
        <p:spPr>
          <a:xfrm>
            <a:off x="3880691" y="4267450"/>
            <a:ext cx="5490610" cy="1711204"/>
          </a:xfrm>
          <a:prstGeom prst="round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TextBox 67">
            <a:extLst>
              <a:ext uri="{FF2B5EF4-FFF2-40B4-BE49-F238E27FC236}">
                <a16:creationId xmlns:a16="http://schemas.microsoft.com/office/drawing/2014/main" id="{47C56E7D-079B-D842-ADC3-243342A60529}"/>
              </a:ext>
            </a:extLst>
          </p:cNvPr>
          <p:cNvSpPr txBox="1"/>
          <p:nvPr/>
        </p:nvSpPr>
        <p:spPr>
          <a:xfrm>
            <a:off x="5419964" y="6002293"/>
            <a:ext cx="543739" cy="307777"/>
          </a:xfrm>
          <a:prstGeom prst="rect">
            <a:avLst/>
          </a:prstGeom>
          <a:noFill/>
        </p:spPr>
        <p:txBody>
          <a:bodyPr wrap="none" rtlCol="0">
            <a:spAutoFit/>
          </a:bodyPr>
          <a:lstStyle/>
          <a:p>
            <a:pPr>
              <a:spcAft>
                <a:spcPts val="600"/>
              </a:spcAft>
            </a:pPr>
            <a:r>
              <a:rPr lang="en-US" sz="1400" dirty="0">
                <a:ea typeface="Verdana" pitchFamily="34" charset="0"/>
                <a:cs typeface="Verdana" pitchFamily="34" charset="0"/>
              </a:rPr>
              <a:t>iPad</a:t>
            </a:r>
          </a:p>
        </p:txBody>
      </p:sp>
      <p:pic>
        <p:nvPicPr>
          <p:cNvPr id="69" name="Picture 68">
            <a:extLst>
              <a:ext uri="{FF2B5EF4-FFF2-40B4-BE49-F238E27FC236}">
                <a16:creationId xmlns:a16="http://schemas.microsoft.com/office/drawing/2014/main" id="{5037D1C2-92D0-1A41-81AE-9C615DEDEB72}"/>
              </a:ext>
            </a:extLst>
          </p:cNvPr>
          <p:cNvPicPr>
            <a:picLocks noChangeAspect="1"/>
          </p:cNvPicPr>
          <p:nvPr/>
        </p:nvPicPr>
        <p:blipFill>
          <a:blip r:embed="rId3"/>
          <a:stretch>
            <a:fillRect/>
          </a:stretch>
        </p:blipFill>
        <p:spPr>
          <a:xfrm>
            <a:off x="3161466" y="4892990"/>
            <a:ext cx="592559" cy="592559"/>
          </a:xfrm>
          <a:prstGeom prst="rect">
            <a:avLst/>
          </a:prstGeom>
        </p:spPr>
      </p:pic>
      <p:cxnSp>
        <p:nvCxnSpPr>
          <p:cNvPr id="70" name="Straight Connector 69">
            <a:extLst>
              <a:ext uri="{FF2B5EF4-FFF2-40B4-BE49-F238E27FC236}">
                <a16:creationId xmlns:a16="http://schemas.microsoft.com/office/drawing/2014/main" id="{299388CD-982C-EA4A-A00A-1D054A5FBEAA}"/>
              </a:ext>
            </a:extLst>
          </p:cNvPr>
          <p:cNvCxnSpPr>
            <a:endCxn id="69" idx="1"/>
          </p:cNvCxnSpPr>
          <p:nvPr/>
        </p:nvCxnSpPr>
        <p:spPr>
          <a:xfrm>
            <a:off x="2843125" y="5189269"/>
            <a:ext cx="318341"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622D62E-1D16-1A48-8632-61C516697A0D}"/>
              </a:ext>
            </a:extLst>
          </p:cNvPr>
          <p:cNvCxnSpPr/>
          <p:nvPr/>
        </p:nvCxnSpPr>
        <p:spPr>
          <a:xfrm>
            <a:off x="3805388" y="5189268"/>
            <a:ext cx="318341"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9F20819B-683F-3142-8AAA-477E47ECF859}"/>
              </a:ext>
            </a:extLst>
          </p:cNvPr>
          <p:cNvSpPr txBox="1"/>
          <p:nvPr/>
        </p:nvSpPr>
        <p:spPr>
          <a:xfrm>
            <a:off x="4194240" y="5024944"/>
            <a:ext cx="911400" cy="307777"/>
          </a:xfrm>
          <a:prstGeom prst="rect">
            <a:avLst/>
          </a:prstGeom>
          <a:solidFill>
            <a:schemeClr val="accent2">
              <a:lumMod val="20000"/>
              <a:lumOff val="80000"/>
            </a:schemeClr>
          </a:solidFill>
        </p:spPr>
        <p:txBody>
          <a:bodyPr wrap="square" rtlCol="0">
            <a:spAutoFit/>
          </a:bodyPr>
          <a:lstStyle/>
          <a:p>
            <a:pPr algn="ctr">
              <a:spcAft>
                <a:spcPts val="600"/>
              </a:spcAft>
            </a:pPr>
            <a:r>
              <a:rPr lang="en-US" sz="1400" dirty="0">
                <a:ea typeface="Verdana" pitchFamily="34" charset="0"/>
                <a:cs typeface="Verdana" pitchFamily="34" charset="0"/>
              </a:rPr>
              <a:t>iOS app</a:t>
            </a:r>
          </a:p>
        </p:txBody>
      </p:sp>
      <p:sp>
        <p:nvSpPr>
          <p:cNvPr id="73" name="Cloud 72">
            <a:extLst>
              <a:ext uri="{FF2B5EF4-FFF2-40B4-BE49-F238E27FC236}">
                <a16:creationId xmlns:a16="http://schemas.microsoft.com/office/drawing/2014/main" id="{0ACB83F8-EC80-7448-A53B-A53E1E7A2A72}"/>
              </a:ext>
            </a:extLst>
          </p:cNvPr>
          <p:cNvSpPr/>
          <p:nvPr/>
        </p:nvSpPr>
        <p:spPr>
          <a:xfrm>
            <a:off x="4947143" y="1647214"/>
            <a:ext cx="3693643" cy="1734848"/>
          </a:xfrm>
          <a:prstGeom prst="cloud">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73">
            <a:extLst>
              <a:ext uri="{FF2B5EF4-FFF2-40B4-BE49-F238E27FC236}">
                <a16:creationId xmlns:a16="http://schemas.microsoft.com/office/drawing/2014/main" id="{1A04BB0E-FFAA-404F-A561-716D0D7DD457}"/>
              </a:ext>
            </a:extLst>
          </p:cNvPr>
          <p:cNvSpPr txBox="1"/>
          <p:nvPr/>
        </p:nvSpPr>
        <p:spPr>
          <a:xfrm>
            <a:off x="6097507" y="1937187"/>
            <a:ext cx="1736373" cy="369332"/>
          </a:xfrm>
          <a:prstGeom prst="rect">
            <a:avLst/>
          </a:prstGeom>
          <a:noFill/>
        </p:spPr>
        <p:txBody>
          <a:bodyPr wrap="none" rtlCol="0">
            <a:spAutoFit/>
          </a:bodyPr>
          <a:lstStyle/>
          <a:p>
            <a:pPr>
              <a:spcAft>
                <a:spcPts val="600"/>
              </a:spcAft>
            </a:pPr>
            <a:r>
              <a:rPr lang="en-US" dirty="0">
                <a:ea typeface="Verdana" pitchFamily="34" charset="0"/>
                <a:cs typeface="Verdana" pitchFamily="34" charset="0"/>
              </a:rPr>
              <a:t>Cloud Services</a:t>
            </a:r>
          </a:p>
        </p:txBody>
      </p:sp>
      <p:sp>
        <p:nvSpPr>
          <p:cNvPr id="75" name="TextBox 74">
            <a:extLst>
              <a:ext uri="{FF2B5EF4-FFF2-40B4-BE49-F238E27FC236}">
                <a16:creationId xmlns:a16="http://schemas.microsoft.com/office/drawing/2014/main" id="{E4EF3158-0DAC-5C45-AC5E-9061A9958435}"/>
              </a:ext>
            </a:extLst>
          </p:cNvPr>
          <p:cNvSpPr txBox="1"/>
          <p:nvPr/>
        </p:nvSpPr>
        <p:spPr>
          <a:xfrm>
            <a:off x="5613190" y="5019990"/>
            <a:ext cx="742275" cy="307777"/>
          </a:xfrm>
          <a:prstGeom prst="rect">
            <a:avLst/>
          </a:prstGeom>
          <a:solidFill>
            <a:schemeClr val="tx2">
              <a:lumMod val="20000"/>
              <a:lumOff val="80000"/>
            </a:schemeClr>
          </a:solidFill>
        </p:spPr>
        <p:txBody>
          <a:bodyPr wrap="square" rtlCol="0">
            <a:spAutoFit/>
          </a:bodyPr>
          <a:lstStyle/>
          <a:p>
            <a:pPr algn="ctr">
              <a:spcAft>
                <a:spcPts val="600"/>
              </a:spcAft>
            </a:pPr>
            <a:r>
              <a:rPr lang="en-US" sz="1400" dirty="0">
                <a:ea typeface="Verdana" pitchFamily="34" charset="0"/>
                <a:cs typeface="Verdana" pitchFamily="34" charset="0"/>
              </a:rPr>
              <a:t>S-to-T</a:t>
            </a:r>
          </a:p>
        </p:txBody>
      </p:sp>
      <p:cxnSp>
        <p:nvCxnSpPr>
          <p:cNvPr id="76" name="Straight Arrow Connector 75">
            <a:extLst>
              <a:ext uri="{FF2B5EF4-FFF2-40B4-BE49-F238E27FC236}">
                <a16:creationId xmlns:a16="http://schemas.microsoft.com/office/drawing/2014/main" id="{B75A38DC-AC32-F04B-B73E-973787295649}"/>
              </a:ext>
            </a:extLst>
          </p:cNvPr>
          <p:cNvCxnSpPr>
            <a:cxnSpLocks/>
            <a:stCxn id="72" idx="3"/>
            <a:endCxn id="75" idx="1"/>
          </p:cNvCxnSpPr>
          <p:nvPr/>
        </p:nvCxnSpPr>
        <p:spPr>
          <a:xfrm flipV="1">
            <a:off x="5105640" y="5173879"/>
            <a:ext cx="507550" cy="49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E6E9795-90D0-B242-B5D6-550A26E0ADAD}"/>
              </a:ext>
            </a:extLst>
          </p:cNvPr>
          <p:cNvCxnSpPr/>
          <p:nvPr/>
        </p:nvCxnSpPr>
        <p:spPr>
          <a:xfrm flipV="1">
            <a:off x="5778009" y="3507828"/>
            <a:ext cx="0" cy="14103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84C31578-629F-F94C-96B6-6E42B937DDDB}"/>
              </a:ext>
            </a:extLst>
          </p:cNvPr>
          <p:cNvSpPr txBox="1"/>
          <p:nvPr/>
        </p:nvSpPr>
        <p:spPr>
          <a:xfrm>
            <a:off x="5254320" y="3437917"/>
            <a:ext cx="546945" cy="261610"/>
          </a:xfrm>
          <a:prstGeom prst="rect">
            <a:avLst/>
          </a:prstGeom>
          <a:noFill/>
        </p:spPr>
        <p:txBody>
          <a:bodyPr wrap="none" rtlCol="0">
            <a:spAutoFit/>
          </a:bodyPr>
          <a:lstStyle/>
          <a:p>
            <a:pPr>
              <a:spcAft>
                <a:spcPts val="600"/>
              </a:spcAft>
            </a:pPr>
            <a:r>
              <a:rPr lang="en-US" sz="1050" dirty="0">
                <a:ea typeface="Verdana" pitchFamily="34" charset="0"/>
                <a:cs typeface="Verdana" pitchFamily="34" charset="0"/>
              </a:rPr>
              <a:t>Audio</a:t>
            </a:r>
          </a:p>
        </p:txBody>
      </p:sp>
      <p:cxnSp>
        <p:nvCxnSpPr>
          <p:cNvPr id="79" name="Straight Arrow Connector 78">
            <a:extLst>
              <a:ext uri="{FF2B5EF4-FFF2-40B4-BE49-F238E27FC236}">
                <a16:creationId xmlns:a16="http://schemas.microsoft.com/office/drawing/2014/main" id="{54A17287-5C00-D249-B758-8E3E18D2F653}"/>
              </a:ext>
            </a:extLst>
          </p:cNvPr>
          <p:cNvCxnSpPr>
            <a:cxnSpLocks/>
          </p:cNvCxnSpPr>
          <p:nvPr/>
        </p:nvCxnSpPr>
        <p:spPr>
          <a:xfrm>
            <a:off x="5949201" y="3540853"/>
            <a:ext cx="0" cy="13773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5C4E9AB-C6E0-5746-A203-89EA43751DA7}"/>
              </a:ext>
            </a:extLst>
          </p:cNvPr>
          <p:cNvSpPr txBox="1"/>
          <p:nvPr/>
        </p:nvSpPr>
        <p:spPr>
          <a:xfrm>
            <a:off x="6000638" y="3463323"/>
            <a:ext cx="890375" cy="415498"/>
          </a:xfrm>
          <a:prstGeom prst="rect">
            <a:avLst/>
          </a:prstGeom>
          <a:noFill/>
        </p:spPr>
        <p:txBody>
          <a:bodyPr wrap="square" rtlCol="0">
            <a:spAutoFit/>
          </a:bodyPr>
          <a:lstStyle/>
          <a:p>
            <a:pPr>
              <a:spcAft>
                <a:spcPts val="600"/>
              </a:spcAft>
            </a:pPr>
            <a:r>
              <a:rPr lang="en-US" sz="1050" dirty="0">
                <a:ea typeface="Verdana" pitchFamily="34" charset="0"/>
                <a:cs typeface="Verdana" pitchFamily="34" charset="0"/>
              </a:rPr>
              <a:t>Transcribed text</a:t>
            </a:r>
          </a:p>
        </p:txBody>
      </p:sp>
      <p:sp>
        <p:nvSpPr>
          <p:cNvPr id="81" name="TextBox 80">
            <a:extLst>
              <a:ext uri="{FF2B5EF4-FFF2-40B4-BE49-F238E27FC236}">
                <a16:creationId xmlns:a16="http://schemas.microsoft.com/office/drawing/2014/main" id="{F4D4A250-73C7-524E-A8D7-74021E9534E5}"/>
              </a:ext>
            </a:extLst>
          </p:cNvPr>
          <p:cNvSpPr txBox="1"/>
          <p:nvPr/>
        </p:nvSpPr>
        <p:spPr>
          <a:xfrm>
            <a:off x="4867624" y="3615197"/>
            <a:ext cx="912429" cy="253916"/>
          </a:xfrm>
          <a:prstGeom prst="rect">
            <a:avLst/>
          </a:prstGeom>
          <a:noFill/>
        </p:spPr>
        <p:txBody>
          <a:bodyPr wrap="none" rtlCol="0">
            <a:spAutoFit/>
          </a:bodyPr>
          <a:lstStyle/>
          <a:p>
            <a:pPr>
              <a:spcAft>
                <a:spcPts val="600"/>
              </a:spcAft>
            </a:pPr>
            <a:r>
              <a:rPr lang="en-US" sz="1050" dirty="0">
                <a:ea typeface="Verdana" pitchFamily="34" charset="0"/>
                <a:cs typeface="Verdana" pitchFamily="34" charset="0"/>
              </a:rPr>
              <a:t>Hot phrases</a:t>
            </a:r>
          </a:p>
        </p:txBody>
      </p:sp>
      <p:pic>
        <p:nvPicPr>
          <p:cNvPr id="82" name="Picture 81">
            <a:extLst>
              <a:ext uri="{FF2B5EF4-FFF2-40B4-BE49-F238E27FC236}">
                <a16:creationId xmlns:a16="http://schemas.microsoft.com/office/drawing/2014/main" id="{592C55C5-3DC7-6F4A-A090-2F8B1113F8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3706" y="4887026"/>
            <a:ext cx="415576" cy="568531"/>
          </a:xfrm>
          <a:prstGeom prst="rect">
            <a:avLst/>
          </a:prstGeom>
        </p:spPr>
      </p:pic>
      <p:sp>
        <p:nvSpPr>
          <p:cNvPr id="83" name="TextBox 82">
            <a:extLst>
              <a:ext uri="{FF2B5EF4-FFF2-40B4-BE49-F238E27FC236}">
                <a16:creationId xmlns:a16="http://schemas.microsoft.com/office/drawing/2014/main" id="{0BF85408-905E-8E45-BB31-DE3F69A53C61}"/>
              </a:ext>
            </a:extLst>
          </p:cNvPr>
          <p:cNvSpPr txBox="1"/>
          <p:nvPr/>
        </p:nvSpPr>
        <p:spPr>
          <a:xfrm>
            <a:off x="7993995" y="4511191"/>
            <a:ext cx="1192424" cy="307777"/>
          </a:xfrm>
          <a:prstGeom prst="rect">
            <a:avLst/>
          </a:prstGeom>
          <a:noFill/>
        </p:spPr>
        <p:txBody>
          <a:bodyPr wrap="square" rtlCol="0">
            <a:spAutoFit/>
          </a:bodyPr>
          <a:lstStyle/>
          <a:p>
            <a:pPr>
              <a:spcAft>
                <a:spcPts val="600"/>
              </a:spcAft>
            </a:pPr>
            <a:r>
              <a:rPr lang="en-US" sz="1400" b="1" dirty="0">
                <a:solidFill>
                  <a:srgbClr val="005F9E"/>
                </a:solidFill>
                <a:latin typeface="Arial" pitchFamily="34" charset="0"/>
                <a:ea typeface="Verdana" pitchFamily="34" charset="0"/>
                <a:cs typeface="Arial" pitchFamily="34" charset="0"/>
              </a:rPr>
              <a:t>Flux Notes</a:t>
            </a:r>
            <a:r>
              <a:rPr lang="en-US" sz="1200" baseline="40000" dirty="0">
                <a:solidFill>
                  <a:srgbClr val="005F9E"/>
                </a:solidFill>
                <a:latin typeface="Arial" pitchFamily="34" charset="0"/>
                <a:ea typeface="Verdana" pitchFamily="34" charset="0"/>
                <a:cs typeface="Arial" pitchFamily="34" charset="0"/>
              </a:rPr>
              <a:t>™</a:t>
            </a:r>
            <a:endParaRPr lang="en-US" sz="400" dirty="0">
              <a:ea typeface="Verdana" pitchFamily="34" charset="0"/>
              <a:cs typeface="Verdana" pitchFamily="34" charset="0"/>
            </a:endParaRPr>
          </a:p>
        </p:txBody>
      </p:sp>
      <p:cxnSp>
        <p:nvCxnSpPr>
          <p:cNvPr id="84" name="Straight Arrow Connector 83">
            <a:extLst>
              <a:ext uri="{FF2B5EF4-FFF2-40B4-BE49-F238E27FC236}">
                <a16:creationId xmlns:a16="http://schemas.microsoft.com/office/drawing/2014/main" id="{4AE6FD3F-77DB-B74A-8ED1-D11DEB675E1B}"/>
              </a:ext>
            </a:extLst>
          </p:cNvPr>
          <p:cNvCxnSpPr>
            <a:cxnSpLocks/>
            <a:stCxn id="89" idx="3"/>
            <a:endCxn id="82" idx="1"/>
          </p:cNvCxnSpPr>
          <p:nvPr/>
        </p:nvCxnSpPr>
        <p:spPr>
          <a:xfrm flipV="1">
            <a:off x="7533813" y="5171292"/>
            <a:ext cx="849893" cy="2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C0F40213-6D3A-5E44-A345-DACE96BC9589}"/>
              </a:ext>
            </a:extLst>
          </p:cNvPr>
          <p:cNvSpPr txBox="1"/>
          <p:nvPr/>
        </p:nvSpPr>
        <p:spPr>
          <a:xfrm>
            <a:off x="7501837" y="4892990"/>
            <a:ext cx="875561" cy="253916"/>
          </a:xfrm>
          <a:prstGeom prst="rect">
            <a:avLst/>
          </a:prstGeom>
          <a:noFill/>
        </p:spPr>
        <p:txBody>
          <a:bodyPr wrap="none" rtlCol="0">
            <a:spAutoFit/>
          </a:bodyPr>
          <a:lstStyle/>
          <a:p>
            <a:pPr>
              <a:spcAft>
                <a:spcPts val="600"/>
              </a:spcAft>
            </a:pPr>
            <a:r>
              <a:rPr lang="en-US" sz="1050" dirty="0">
                <a:ea typeface="Verdana" pitchFamily="34" charset="0"/>
                <a:cs typeface="Verdana" pitchFamily="34" charset="0"/>
              </a:rPr>
              <a:t>Commands</a:t>
            </a:r>
          </a:p>
        </p:txBody>
      </p:sp>
      <p:sp>
        <p:nvSpPr>
          <p:cNvPr id="86" name="TextBox 85">
            <a:extLst>
              <a:ext uri="{FF2B5EF4-FFF2-40B4-BE49-F238E27FC236}">
                <a16:creationId xmlns:a16="http://schemas.microsoft.com/office/drawing/2014/main" id="{A4B8C750-8858-4B4E-8C13-AD697F287E42}"/>
              </a:ext>
            </a:extLst>
          </p:cNvPr>
          <p:cNvSpPr txBox="1"/>
          <p:nvPr/>
        </p:nvSpPr>
        <p:spPr>
          <a:xfrm>
            <a:off x="7630764" y="5198223"/>
            <a:ext cx="633507" cy="253916"/>
          </a:xfrm>
          <a:prstGeom prst="rect">
            <a:avLst/>
          </a:prstGeom>
          <a:noFill/>
        </p:spPr>
        <p:txBody>
          <a:bodyPr wrap="none" rtlCol="0">
            <a:spAutoFit/>
          </a:bodyPr>
          <a:lstStyle/>
          <a:p>
            <a:pPr>
              <a:spcAft>
                <a:spcPts val="600"/>
              </a:spcAft>
            </a:pPr>
            <a:r>
              <a:rPr lang="en-US" sz="1050" dirty="0">
                <a:ea typeface="Verdana" pitchFamily="34" charset="0"/>
                <a:cs typeface="Verdana" pitchFamily="34" charset="0"/>
              </a:rPr>
              <a:t>(JSON)</a:t>
            </a:r>
          </a:p>
        </p:txBody>
      </p:sp>
      <p:sp>
        <p:nvSpPr>
          <p:cNvPr id="87" name="Rectangle 86">
            <a:extLst>
              <a:ext uri="{FF2B5EF4-FFF2-40B4-BE49-F238E27FC236}">
                <a16:creationId xmlns:a16="http://schemas.microsoft.com/office/drawing/2014/main" id="{86936C9F-2BBA-E14B-BB02-888C3B485B7B}"/>
              </a:ext>
            </a:extLst>
          </p:cNvPr>
          <p:cNvSpPr/>
          <p:nvPr/>
        </p:nvSpPr>
        <p:spPr>
          <a:xfrm>
            <a:off x="5358954" y="4416136"/>
            <a:ext cx="3870132" cy="1246909"/>
          </a:xfrm>
          <a:prstGeom prst="rect">
            <a:avLst/>
          </a:prstGeom>
          <a:noFill/>
          <a:ln w="63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TextBox 87">
            <a:extLst>
              <a:ext uri="{FF2B5EF4-FFF2-40B4-BE49-F238E27FC236}">
                <a16:creationId xmlns:a16="http://schemas.microsoft.com/office/drawing/2014/main" id="{BB2D2866-6947-FA4A-B763-A2D02636E721}"/>
              </a:ext>
            </a:extLst>
          </p:cNvPr>
          <p:cNvSpPr txBox="1"/>
          <p:nvPr/>
        </p:nvSpPr>
        <p:spPr>
          <a:xfrm>
            <a:off x="5388984" y="5676795"/>
            <a:ext cx="3345873" cy="307777"/>
          </a:xfrm>
          <a:prstGeom prst="rect">
            <a:avLst/>
          </a:prstGeom>
          <a:noFill/>
        </p:spPr>
        <p:txBody>
          <a:bodyPr wrap="square" rtlCol="0">
            <a:spAutoFit/>
          </a:bodyPr>
          <a:lstStyle/>
          <a:p>
            <a:pPr algn="ctr">
              <a:spcAft>
                <a:spcPts val="600"/>
              </a:spcAft>
            </a:pPr>
            <a:r>
              <a:rPr lang="en-US" sz="1400" dirty="0">
                <a:ea typeface="Verdana" pitchFamily="34" charset="0"/>
                <a:cs typeface="Verdana" pitchFamily="34" charset="0"/>
              </a:rPr>
              <a:t>Browser (web app)</a:t>
            </a:r>
          </a:p>
        </p:txBody>
      </p:sp>
      <p:sp>
        <p:nvSpPr>
          <p:cNvPr id="89" name="TextBox 88">
            <a:extLst>
              <a:ext uri="{FF2B5EF4-FFF2-40B4-BE49-F238E27FC236}">
                <a16:creationId xmlns:a16="http://schemas.microsoft.com/office/drawing/2014/main" id="{559F0385-BC48-944F-A03B-A70546E13421}"/>
              </a:ext>
            </a:extLst>
          </p:cNvPr>
          <p:cNvSpPr txBox="1"/>
          <p:nvPr/>
        </p:nvSpPr>
        <p:spPr>
          <a:xfrm>
            <a:off x="6943938" y="5019948"/>
            <a:ext cx="589875" cy="307777"/>
          </a:xfrm>
          <a:prstGeom prst="rect">
            <a:avLst/>
          </a:prstGeom>
          <a:solidFill>
            <a:schemeClr val="accent4">
              <a:lumMod val="20000"/>
              <a:lumOff val="80000"/>
            </a:schemeClr>
          </a:solidFill>
        </p:spPr>
        <p:txBody>
          <a:bodyPr wrap="square" rtlCol="0">
            <a:spAutoFit/>
          </a:bodyPr>
          <a:lstStyle/>
          <a:p>
            <a:pPr algn="ctr">
              <a:spcAft>
                <a:spcPts val="600"/>
              </a:spcAft>
            </a:pPr>
            <a:r>
              <a:rPr lang="en-US" sz="1400" dirty="0">
                <a:ea typeface="Verdana" pitchFamily="34" charset="0"/>
                <a:cs typeface="Verdana" pitchFamily="34" charset="0"/>
              </a:rPr>
              <a:t>NLP</a:t>
            </a:r>
          </a:p>
        </p:txBody>
      </p:sp>
      <p:cxnSp>
        <p:nvCxnSpPr>
          <p:cNvPr id="90" name="Straight Arrow Connector 89">
            <a:extLst>
              <a:ext uri="{FF2B5EF4-FFF2-40B4-BE49-F238E27FC236}">
                <a16:creationId xmlns:a16="http://schemas.microsoft.com/office/drawing/2014/main" id="{AC1DA14A-4BF1-C549-850D-EEF220AA3C89}"/>
              </a:ext>
            </a:extLst>
          </p:cNvPr>
          <p:cNvCxnSpPr>
            <a:cxnSpLocks/>
            <a:stCxn id="75" idx="3"/>
            <a:endCxn id="89" idx="1"/>
          </p:cNvCxnSpPr>
          <p:nvPr/>
        </p:nvCxnSpPr>
        <p:spPr>
          <a:xfrm flipV="1">
            <a:off x="6355465" y="5173837"/>
            <a:ext cx="588473" cy="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A88BC842-AEAE-3F4A-B1B4-5BB843CA401B}"/>
              </a:ext>
            </a:extLst>
          </p:cNvPr>
          <p:cNvCxnSpPr/>
          <p:nvPr/>
        </p:nvCxnSpPr>
        <p:spPr>
          <a:xfrm flipV="1">
            <a:off x="7251806" y="3556704"/>
            <a:ext cx="0" cy="14103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C0DC87C-4753-F442-BFB6-06C6A364432C}"/>
              </a:ext>
            </a:extLst>
          </p:cNvPr>
          <p:cNvCxnSpPr>
            <a:cxnSpLocks/>
          </p:cNvCxnSpPr>
          <p:nvPr/>
        </p:nvCxnSpPr>
        <p:spPr>
          <a:xfrm>
            <a:off x="7422998" y="3589729"/>
            <a:ext cx="0" cy="13773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284BB11-DA53-FD40-94EE-A71E28F0A83E}"/>
              </a:ext>
            </a:extLst>
          </p:cNvPr>
          <p:cNvSpPr txBox="1"/>
          <p:nvPr/>
        </p:nvSpPr>
        <p:spPr>
          <a:xfrm>
            <a:off x="7436345" y="3817327"/>
            <a:ext cx="943299" cy="415498"/>
          </a:xfrm>
          <a:prstGeom prst="rect">
            <a:avLst/>
          </a:prstGeom>
          <a:noFill/>
        </p:spPr>
        <p:txBody>
          <a:bodyPr wrap="square" rtlCol="0">
            <a:spAutoFit/>
          </a:bodyPr>
          <a:lstStyle/>
          <a:p>
            <a:pPr>
              <a:spcAft>
                <a:spcPts val="600"/>
              </a:spcAft>
            </a:pPr>
            <a:r>
              <a:rPr lang="en-US" sz="1050" dirty="0">
                <a:ea typeface="Verdana" pitchFamily="34" charset="0"/>
                <a:cs typeface="Verdana" pitchFamily="34" charset="0"/>
              </a:rPr>
              <a:t>Structured data</a:t>
            </a:r>
          </a:p>
        </p:txBody>
      </p:sp>
      <p:sp>
        <p:nvSpPr>
          <p:cNvPr id="94" name="TextBox 93">
            <a:extLst>
              <a:ext uri="{FF2B5EF4-FFF2-40B4-BE49-F238E27FC236}">
                <a16:creationId xmlns:a16="http://schemas.microsoft.com/office/drawing/2014/main" id="{94B8EA9D-C79C-C945-8BB8-DBE802BA220F}"/>
              </a:ext>
            </a:extLst>
          </p:cNvPr>
          <p:cNvSpPr txBox="1"/>
          <p:nvPr/>
        </p:nvSpPr>
        <p:spPr>
          <a:xfrm>
            <a:off x="6569879" y="3828877"/>
            <a:ext cx="774281" cy="415498"/>
          </a:xfrm>
          <a:prstGeom prst="rect">
            <a:avLst/>
          </a:prstGeom>
          <a:noFill/>
        </p:spPr>
        <p:txBody>
          <a:bodyPr wrap="square" rtlCol="0">
            <a:spAutoFit/>
          </a:bodyPr>
          <a:lstStyle/>
          <a:p>
            <a:pPr>
              <a:spcAft>
                <a:spcPts val="600"/>
              </a:spcAft>
            </a:pPr>
            <a:r>
              <a:rPr lang="en-US" sz="1050" dirty="0">
                <a:ea typeface="Verdana" pitchFamily="34" charset="0"/>
                <a:cs typeface="Verdana" pitchFamily="34" charset="0"/>
              </a:rPr>
              <a:t>Relevant phrases</a:t>
            </a:r>
          </a:p>
        </p:txBody>
      </p:sp>
      <p:sp>
        <p:nvSpPr>
          <p:cNvPr id="95" name="TextBox 94">
            <a:extLst>
              <a:ext uri="{FF2B5EF4-FFF2-40B4-BE49-F238E27FC236}">
                <a16:creationId xmlns:a16="http://schemas.microsoft.com/office/drawing/2014/main" id="{7BD1160E-37C6-0947-BDC1-86D1DAE2B519}"/>
              </a:ext>
            </a:extLst>
          </p:cNvPr>
          <p:cNvSpPr txBox="1"/>
          <p:nvPr/>
        </p:nvSpPr>
        <p:spPr>
          <a:xfrm>
            <a:off x="5259207" y="2500703"/>
            <a:ext cx="1162522" cy="430887"/>
          </a:xfrm>
          <a:prstGeom prst="rect">
            <a:avLst/>
          </a:prstGeom>
          <a:solidFill>
            <a:schemeClr val="accent1"/>
          </a:solidFill>
        </p:spPr>
        <p:txBody>
          <a:bodyPr wrap="square" rtlCol="0">
            <a:spAutoFit/>
          </a:bodyPr>
          <a:lstStyle/>
          <a:p>
            <a:pPr algn="ctr">
              <a:spcAft>
                <a:spcPts val="600"/>
              </a:spcAft>
            </a:pPr>
            <a:r>
              <a:rPr lang="en-US" sz="1100" dirty="0">
                <a:solidFill>
                  <a:schemeClr val="bg1"/>
                </a:solidFill>
                <a:ea typeface="Verdana" pitchFamily="34" charset="0"/>
                <a:cs typeface="Verdana" pitchFamily="34" charset="0"/>
              </a:rPr>
              <a:t>Google Speech-to-Text</a:t>
            </a:r>
          </a:p>
        </p:txBody>
      </p:sp>
      <p:sp>
        <p:nvSpPr>
          <p:cNvPr id="96" name="TextBox 95">
            <a:extLst>
              <a:ext uri="{FF2B5EF4-FFF2-40B4-BE49-F238E27FC236}">
                <a16:creationId xmlns:a16="http://schemas.microsoft.com/office/drawing/2014/main" id="{E5B4D7CC-67E0-0D4F-826D-220288CCDA3E}"/>
              </a:ext>
            </a:extLst>
          </p:cNvPr>
          <p:cNvSpPr txBox="1"/>
          <p:nvPr/>
        </p:nvSpPr>
        <p:spPr>
          <a:xfrm>
            <a:off x="6631131" y="2502098"/>
            <a:ext cx="1633140" cy="430887"/>
          </a:xfrm>
          <a:prstGeom prst="rect">
            <a:avLst/>
          </a:prstGeom>
          <a:solidFill>
            <a:schemeClr val="accent4"/>
          </a:solidFill>
        </p:spPr>
        <p:txBody>
          <a:bodyPr wrap="square" rtlCol="0">
            <a:spAutoFit/>
          </a:bodyPr>
          <a:lstStyle/>
          <a:p>
            <a:pPr algn="ctr">
              <a:spcAft>
                <a:spcPts val="600"/>
              </a:spcAft>
            </a:pPr>
            <a:r>
              <a:rPr lang="en-US" sz="1100" dirty="0">
                <a:ea typeface="Verdana" pitchFamily="34" charset="0"/>
                <a:cs typeface="Verdana" pitchFamily="34" charset="0"/>
              </a:rPr>
              <a:t>IBM Watson Natural Language Processing</a:t>
            </a:r>
          </a:p>
        </p:txBody>
      </p:sp>
      <p:sp>
        <p:nvSpPr>
          <p:cNvPr id="97" name="TextBox 96">
            <a:extLst>
              <a:ext uri="{FF2B5EF4-FFF2-40B4-BE49-F238E27FC236}">
                <a16:creationId xmlns:a16="http://schemas.microsoft.com/office/drawing/2014/main" id="{8E93411B-0350-0B41-A364-E6289EB22E06}"/>
              </a:ext>
            </a:extLst>
          </p:cNvPr>
          <p:cNvSpPr txBox="1"/>
          <p:nvPr/>
        </p:nvSpPr>
        <p:spPr>
          <a:xfrm>
            <a:off x="5085941" y="4892990"/>
            <a:ext cx="546945" cy="261610"/>
          </a:xfrm>
          <a:prstGeom prst="rect">
            <a:avLst/>
          </a:prstGeom>
          <a:solidFill>
            <a:schemeClr val="bg1"/>
          </a:solidFill>
        </p:spPr>
        <p:txBody>
          <a:bodyPr wrap="none" rtlCol="0">
            <a:spAutoFit/>
          </a:bodyPr>
          <a:lstStyle/>
          <a:p>
            <a:pPr>
              <a:spcAft>
                <a:spcPts val="600"/>
              </a:spcAft>
            </a:pPr>
            <a:r>
              <a:rPr lang="en-US" sz="1050" dirty="0">
                <a:ea typeface="Verdana" pitchFamily="34" charset="0"/>
                <a:cs typeface="Verdana" pitchFamily="34" charset="0"/>
              </a:rPr>
              <a:t>Audio</a:t>
            </a:r>
          </a:p>
        </p:txBody>
      </p:sp>
    </p:spTree>
    <p:extLst>
      <p:ext uri="{BB962C8B-B14F-4D97-AF65-F5344CB8AC3E}">
        <p14:creationId xmlns:p14="http://schemas.microsoft.com/office/powerpoint/2010/main" val="3451646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8773-4777-9E4E-BC24-76053509AB91}"/>
              </a:ext>
            </a:extLst>
          </p:cNvPr>
          <p:cNvSpPr>
            <a:spLocks noGrp="1"/>
          </p:cNvSpPr>
          <p:nvPr>
            <p:ph type="title"/>
          </p:nvPr>
        </p:nvSpPr>
        <p:spPr/>
        <p:txBody>
          <a:bodyPr/>
          <a:lstStyle/>
          <a:p>
            <a:r>
              <a:rPr lang="en-US" dirty="0"/>
              <a:t>Technical Components of MVP</a:t>
            </a:r>
          </a:p>
        </p:txBody>
      </p:sp>
      <p:cxnSp>
        <p:nvCxnSpPr>
          <p:cNvPr id="4" name="Straight Arrow Connector 3">
            <a:extLst>
              <a:ext uri="{FF2B5EF4-FFF2-40B4-BE49-F238E27FC236}">
                <a16:creationId xmlns:a16="http://schemas.microsoft.com/office/drawing/2014/main" id="{4155A92B-CEF0-8541-BDCB-E72113EC3A95}"/>
              </a:ext>
            </a:extLst>
          </p:cNvPr>
          <p:cNvCxnSpPr>
            <a:cxnSpLocks/>
            <a:stCxn id="5" idx="3"/>
            <a:endCxn id="18" idx="1"/>
          </p:cNvCxnSpPr>
          <p:nvPr/>
        </p:nvCxnSpPr>
        <p:spPr>
          <a:xfrm flipV="1">
            <a:off x="2224434" y="2078963"/>
            <a:ext cx="8511478" cy="34025"/>
          </a:xfrm>
          <a:prstGeom prst="straightConnector1">
            <a:avLst/>
          </a:prstGeom>
          <a:ln w="508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B9229A5-7575-4544-B0B0-4B9F65324790}"/>
              </a:ext>
            </a:extLst>
          </p:cNvPr>
          <p:cNvPicPr>
            <a:picLocks noChangeAspect="1"/>
          </p:cNvPicPr>
          <p:nvPr/>
        </p:nvPicPr>
        <p:blipFill rotWithShape="1">
          <a:blip r:embed="rId2"/>
          <a:srcRect l="18334" t="18838" r="18332" b="18837"/>
          <a:stretch/>
        </p:blipFill>
        <p:spPr>
          <a:xfrm>
            <a:off x="1300240" y="1787088"/>
            <a:ext cx="924194" cy="651800"/>
          </a:xfrm>
          <a:prstGeom prst="rect">
            <a:avLst/>
          </a:prstGeom>
        </p:spPr>
      </p:pic>
      <p:pic>
        <p:nvPicPr>
          <p:cNvPr id="6" name="Picture 5">
            <a:extLst>
              <a:ext uri="{FF2B5EF4-FFF2-40B4-BE49-F238E27FC236}">
                <a16:creationId xmlns:a16="http://schemas.microsoft.com/office/drawing/2014/main" id="{22B01A3E-19E4-1241-8E70-739B904099D8}"/>
              </a:ext>
            </a:extLst>
          </p:cNvPr>
          <p:cNvPicPr>
            <a:picLocks noChangeAspect="1"/>
          </p:cNvPicPr>
          <p:nvPr/>
        </p:nvPicPr>
        <p:blipFill>
          <a:blip r:embed="rId3"/>
          <a:stretch>
            <a:fillRect/>
          </a:stretch>
        </p:blipFill>
        <p:spPr>
          <a:xfrm>
            <a:off x="4931400" y="1760551"/>
            <a:ext cx="711200" cy="711200"/>
          </a:xfrm>
          <a:prstGeom prst="rect">
            <a:avLst/>
          </a:prstGeom>
        </p:spPr>
      </p:pic>
      <p:pic>
        <p:nvPicPr>
          <p:cNvPr id="7" name="Picture 6">
            <a:extLst>
              <a:ext uri="{FF2B5EF4-FFF2-40B4-BE49-F238E27FC236}">
                <a16:creationId xmlns:a16="http://schemas.microsoft.com/office/drawing/2014/main" id="{A1A93BBC-6155-8B41-B23F-B8E9568FE3FC}"/>
              </a:ext>
            </a:extLst>
          </p:cNvPr>
          <p:cNvPicPr>
            <a:picLocks noChangeAspect="1"/>
          </p:cNvPicPr>
          <p:nvPr/>
        </p:nvPicPr>
        <p:blipFill>
          <a:blip r:embed="rId4"/>
          <a:stretch>
            <a:fillRect/>
          </a:stretch>
        </p:blipFill>
        <p:spPr>
          <a:xfrm>
            <a:off x="5828810" y="1559201"/>
            <a:ext cx="964817" cy="964817"/>
          </a:xfrm>
          <a:prstGeom prst="rect">
            <a:avLst/>
          </a:prstGeom>
        </p:spPr>
      </p:pic>
      <p:pic>
        <p:nvPicPr>
          <p:cNvPr id="8" name="Picture 7">
            <a:extLst>
              <a:ext uri="{FF2B5EF4-FFF2-40B4-BE49-F238E27FC236}">
                <a16:creationId xmlns:a16="http://schemas.microsoft.com/office/drawing/2014/main" id="{0F52BA97-8AC9-9047-AD40-F072D839CF5F}"/>
              </a:ext>
            </a:extLst>
          </p:cNvPr>
          <p:cNvPicPr>
            <a:picLocks noChangeAspect="1"/>
          </p:cNvPicPr>
          <p:nvPr/>
        </p:nvPicPr>
        <p:blipFill>
          <a:blip r:embed="rId5"/>
          <a:stretch>
            <a:fillRect/>
          </a:stretch>
        </p:blipFill>
        <p:spPr>
          <a:xfrm>
            <a:off x="8249627" y="1536657"/>
            <a:ext cx="1000873" cy="1000873"/>
          </a:xfrm>
          <a:prstGeom prst="rect">
            <a:avLst/>
          </a:prstGeom>
        </p:spPr>
      </p:pic>
      <p:sp>
        <p:nvSpPr>
          <p:cNvPr id="9" name="TextBox 8">
            <a:extLst>
              <a:ext uri="{FF2B5EF4-FFF2-40B4-BE49-F238E27FC236}">
                <a16:creationId xmlns:a16="http://schemas.microsoft.com/office/drawing/2014/main" id="{8BED04A7-D2C4-1F4D-BB4A-549D4A2BC5D1}"/>
              </a:ext>
            </a:extLst>
          </p:cNvPr>
          <p:cNvSpPr txBox="1"/>
          <p:nvPr/>
        </p:nvSpPr>
        <p:spPr>
          <a:xfrm>
            <a:off x="5170776" y="3366919"/>
            <a:ext cx="2389135" cy="338554"/>
          </a:xfrm>
          <a:prstGeom prst="rect">
            <a:avLst/>
          </a:prstGeom>
          <a:noFill/>
        </p:spPr>
        <p:txBody>
          <a:bodyPr wrap="square" rtlCol="0">
            <a:spAutoFit/>
          </a:bodyPr>
          <a:lstStyle/>
          <a:p>
            <a:pPr algn="ctr">
              <a:spcAft>
                <a:spcPts val="600"/>
              </a:spcAft>
            </a:pPr>
            <a:r>
              <a:rPr lang="en-US" sz="1600" b="1" dirty="0">
                <a:ea typeface="Verdana" pitchFamily="34" charset="0"/>
                <a:cs typeface="Verdana" pitchFamily="34" charset="0"/>
              </a:rPr>
              <a:t>Speech-to-Text</a:t>
            </a:r>
          </a:p>
        </p:txBody>
      </p:sp>
      <p:sp>
        <p:nvSpPr>
          <p:cNvPr id="10" name="TextBox 9">
            <a:extLst>
              <a:ext uri="{FF2B5EF4-FFF2-40B4-BE49-F238E27FC236}">
                <a16:creationId xmlns:a16="http://schemas.microsoft.com/office/drawing/2014/main" id="{9486CF68-986A-9E42-8D64-C0628AC3BDD9}"/>
              </a:ext>
            </a:extLst>
          </p:cNvPr>
          <p:cNvSpPr txBox="1"/>
          <p:nvPr/>
        </p:nvSpPr>
        <p:spPr>
          <a:xfrm>
            <a:off x="7536615" y="3262456"/>
            <a:ext cx="2546100" cy="584775"/>
          </a:xfrm>
          <a:prstGeom prst="rect">
            <a:avLst/>
          </a:prstGeom>
          <a:noFill/>
        </p:spPr>
        <p:txBody>
          <a:bodyPr wrap="square" rtlCol="0">
            <a:spAutoFit/>
          </a:bodyPr>
          <a:lstStyle/>
          <a:p>
            <a:pPr algn="ctr">
              <a:spcAft>
                <a:spcPts val="600"/>
              </a:spcAft>
            </a:pPr>
            <a:r>
              <a:rPr lang="en-US" sz="1600" b="1" dirty="0">
                <a:ea typeface="Verdana" pitchFamily="34" charset="0"/>
                <a:cs typeface="Verdana" pitchFamily="34" charset="0"/>
              </a:rPr>
              <a:t>Natural Language Processing</a:t>
            </a:r>
          </a:p>
        </p:txBody>
      </p:sp>
      <p:sp>
        <p:nvSpPr>
          <p:cNvPr id="11" name="TextBox 10">
            <a:extLst>
              <a:ext uri="{FF2B5EF4-FFF2-40B4-BE49-F238E27FC236}">
                <a16:creationId xmlns:a16="http://schemas.microsoft.com/office/drawing/2014/main" id="{BC90B111-9713-004A-A1B3-58CF081785A8}"/>
              </a:ext>
            </a:extLst>
          </p:cNvPr>
          <p:cNvSpPr txBox="1"/>
          <p:nvPr/>
        </p:nvSpPr>
        <p:spPr>
          <a:xfrm>
            <a:off x="4978264" y="1448534"/>
            <a:ext cx="643125" cy="307777"/>
          </a:xfrm>
          <a:prstGeom prst="rect">
            <a:avLst/>
          </a:prstGeom>
          <a:noFill/>
        </p:spPr>
        <p:txBody>
          <a:bodyPr wrap="none" rtlCol="0">
            <a:spAutoFit/>
          </a:bodyPr>
          <a:lstStyle/>
          <a:p>
            <a:pPr>
              <a:spcAft>
                <a:spcPts val="600"/>
              </a:spcAft>
            </a:pPr>
            <a:r>
              <a:rPr lang="en-US" sz="1400" dirty="0">
                <a:ea typeface="Verdana" pitchFamily="34" charset="0"/>
                <a:cs typeface="Verdana" pitchFamily="34" charset="0"/>
              </a:rPr>
              <a:t>Audio</a:t>
            </a:r>
          </a:p>
        </p:txBody>
      </p:sp>
      <p:sp>
        <p:nvSpPr>
          <p:cNvPr id="12" name="TextBox 11">
            <a:extLst>
              <a:ext uri="{FF2B5EF4-FFF2-40B4-BE49-F238E27FC236}">
                <a16:creationId xmlns:a16="http://schemas.microsoft.com/office/drawing/2014/main" id="{48414467-D26A-AE48-856D-A1EC1418AD81}"/>
              </a:ext>
            </a:extLst>
          </p:cNvPr>
          <p:cNvSpPr txBox="1"/>
          <p:nvPr/>
        </p:nvSpPr>
        <p:spPr>
          <a:xfrm>
            <a:off x="6887885" y="1448534"/>
            <a:ext cx="973087" cy="307777"/>
          </a:xfrm>
          <a:prstGeom prst="rect">
            <a:avLst/>
          </a:prstGeom>
          <a:noFill/>
        </p:spPr>
        <p:txBody>
          <a:bodyPr wrap="none" rtlCol="0">
            <a:spAutoFit/>
          </a:bodyPr>
          <a:lstStyle/>
          <a:p>
            <a:pPr>
              <a:spcAft>
                <a:spcPts val="600"/>
              </a:spcAft>
            </a:pPr>
            <a:r>
              <a:rPr lang="en-US" sz="1400" dirty="0">
                <a:ea typeface="Verdana" pitchFamily="34" charset="0"/>
                <a:cs typeface="Verdana" pitchFamily="34" charset="0"/>
              </a:rPr>
              <a:t>Transcript</a:t>
            </a:r>
          </a:p>
        </p:txBody>
      </p:sp>
      <p:pic>
        <p:nvPicPr>
          <p:cNvPr id="13" name="Picture 12">
            <a:extLst>
              <a:ext uri="{FF2B5EF4-FFF2-40B4-BE49-F238E27FC236}">
                <a16:creationId xmlns:a16="http://schemas.microsoft.com/office/drawing/2014/main" id="{8E82BD47-337E-434C-BD5F-A53D01945D1F}"/>
              </a:ext>
            </a:extLst>
          </p:cNvPr>
          <p:cNvPicPr>
            <a:picLocks noChangeAspect="1"/>
          </p:cNvPicPr>
          <p:nvPr/>
        </p:nvPicPr>
        <p:blipFill>
          <a:blip r:embed="rId6"/>
          <a:stretch>
            <a:fillRect/>
          </a:stretch>
        </p:blipFill>
        <p:spPr>
          <a:xfrm>
            <a:off x="3424344" y="1592053"/>
            <a:ext cx="1350744" cy="954661"/>
          </a:xfrm>
          <a:prstGeom prst="rect">
            <a:avLst/>
          </a:prstGeom>
        </p:spPr>
      </p:pic>
      <p:sp>
        <p:nvSpPr>
          <p:cNvPr id="14" name="TextBox 13">
            <a:extLst>
              <a:ext uri="{FF2B5EF4-FFF2-40B4-BE49-F238E27FC236}">
                <a16:creationId xmlns:a16="http://schemas.microsoft.com/office/drawing/2014/main" id="{EA2093E9-86A7-F24B-9E20-F744C32777C0}"/>
              </a:ext>
            </a:extLst>
          </p:cNvPr>
          <p:cNvSpPr txBox="1"/>
          <p:nvPr/>
        </p:nvSpPr>
        <p:spPr>
          <a:xfrm>
            <a:off x="2989626" y="3366919"/>
            <a:ext cx="2181150" cy="338554"/>
          </a:xfrm>
          <a:prstGeom prst="rect">
            <a:avLst/>
          </a:prstGeom>
          <a:noFill/>
        </p:spPr>
        <p:txBody>
          <a:bodyPr wrap="square" rtlCol="0">
            <a:spAutoFit/>
          </a:bodyPr>
          <a:lstStyle/>
          <a:p>
            <a:pPr algn="ctr">
              <a:spcAft>
                <a:spcPts val="600"/>
              </a:spcAft>
            </a:pPr>
            <a:r>
              <a:rPr lang="en-US" sz="1600" b="1" dirty="0">
                <a:ea typeface="Verdana" pitchFamily="34" charset="0"/>
                <a:cs typeface="Verdana" pitchFamily="34" charset="0"/>
              </a:rPr>
              <a:t>Mobile / Web App</a:t>
            </a:r>
          </a:p>
        </p:txBody>
      </p:sp>
      <p:pic>
        <p:nvPicPr>
          <p:cNvPr id="15" name="Picture 14">
            <a:extLst>
              <a:ext uri="{FF2B5EF4-FFF2-40B4-BE49-F238E27FC236}">
                <a16:creationId xmlns:a16="http://schemas.microsoft.com/office/drawing/2014/main" id="{06B81401-DD27-A141-ABD2-F65658129B53}"/>
              </a:ext>
            </a:extLst>
          </p:cNvPr>
          <p:cNvPicPr>
            <a:picLocks noChangeAspect="1"/>
          </p:cNvPicPr>
          <p:nvPr/>
        </p:nvPicPr>
        <p:blipFill>
          <a:blip r:embed="rId3"/>
          <a:stretch>
            <a:fillRect/>
          </a:stretch>
        </p:blipFill>
        <p:spPr>
          <a:xfrm>
            <a:off x="2449612" y="1760551"/>
            <a:ext cx="711200" cy="711200"/>
          </a:xfrm>
          <a:prstGeom prst="rect">
            <a:avLst/>
          </a:prstGeom>
        </p:spPr>
      </p:pic>
      <p:sp>
        <p:nvSpPr>
          <p:cNvPr id="16" name="TextBox 15">
            <a:extLst>
              <a:ext uri="{FF2B5EF4-FFF2-40B4-BE49-F238E27FC236}">
                <a16:creationId xmlns:a16="http://schemas.microsoft.com/office/drawing/2014/main" id="{0C8A6CA4-2005-6546-8D0F-8B4770C95490}"/>
              </a:ext>
            </a:extLst>
          </p:cNvPr>
          <p:cNvSpPr txBox="1"/>
          <p:nvPr/>
        </p:nvSpPr>
        <p:spPr>
          <a:xfrm>
            <a:off x="2472728" y="1448534"/>
            <a:ext cx="643125" cy="307777"/>
          </a:xfrm>
          <a:prstGeom prst="rect">
            <a:avLst/>
          </a:prstGeom>
          <a:noFill/>
        </p:spPr>
        <p:txBody>
          <a:bodyPr wrap="none" rtlCol="0">
            <a:spAutoFit/>
          </a:bodyPr>
          <a:lstStyle/>
          <a:p>
            <a:pPr>
              <a:spcAft>
                <a:spcPts val="600"/>
              </a:spcAft>
            </a:pPr>
            <a:r>
              <a:rPr lang="en-US" sz="1400" dirty="0">
                <a:ea typeface="Verdana" pitchFamily="34" charset="0"/>
                <a:cs typeface="Verdana" pitchFamily="34" charset="0"/>
              </a:rPr>
              <a:t>Audio</a:t>
            </a:r>
          </a:p>
        </p:txBody>
      </p:sp>
      <p:sp>
        <p:nvSpPr>
          <p:cNvPr id="17" name="TextBox 16">
            <a:extLst>
              <a:ext uri="{FF2B5EF4-FFF2-40B4-BE49-F238E27FC236}">
                <a16:creationId xmlns:a16="http://schemas.microsoft.com/office/drawing/2014/main" id="{3DA8C2CD-97D9-D040-9293-9518544733E9}"/>
              </a:ext>
            </a:extLst>
          </p:cNvPr>
          <p:cNvSpPr txBox="1"/>
          <p:nvPr/>
        </p:nvSpPr>
        <p:spPr>
          <a:xfrm>
            <a:off x="646021" y="3178865"/>
            <a:ext cx="2343605" cy="584775"/>
          </a:xfrm>
          <a:prstGeom prst="rect">
            <a:avLst/>
          </a:prstGeom>
          <a:noFill/>
        </p:spPr>
        <p:txBody>
          <a:bodyPr wrap="square" rtlCol="0">
            <a:spAutoFit/>
          </a:bodyPr>
          <a:lstStyle/>
          <a:p>
            <a:pPr algn="ctr">
              <a:spcAft>
                <a:spcPts val="600"/>
              </a:spcAft>
            </a:pPr>
            <a:r>
              <a:rPr lang="en-US" sz="1600" b="1" dirty="0">
                <a:ea typeface="Verdana" pitchFamily="34" charset="0"/>
                <a:cs typeface="Verdana" pitchFamily="34" charset="0"/>
              </a:rPr>
              <a:t>Record </a:t>
            </a:r>
            <a:br>
              <a:rPr lang="en-US" sz="1600" b="1" dirty="0">
                <a:ea typeface="Verdana" pitchFamily="34" charset="0"/>
                <a:cs typeface="Verdana" pitchFamily="34" charset="0"/>
              </a:rPr>
            </a:br>
            <a:r>
              <a:rPr lang="en-US" sz="1600" b="1" dirty="0">
                <a:ea typeface="Verdana" pitchFamily="34" charset="0"/>
                <a:cs typeface="Verdana" pitchFamily="34" charset="0"/>
              </a:rPr>
              <a:t>Encounters</a:t>
            </a:r>
          </a:p>
        </p:txBody>
      </p:sp>
      <p:pic>
        <p:nvPicPr>
          <p:cNvPr id="18" name="Picture 17">
            <a:extLst>
              <a:ext uri="{FF2B5EF4-FFF2-40B4-BE49-F238E27FC236}">
                <a16:creationId xmlns:a16="http://schemas.microsoft.com/office/drawing/2014/main" id="{F347576C-F4FC-0047-BF47-095546F3BA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35912" y="1639875"/>
            <a:ext cx="641915" cy="878176"/>
          </a:xfrm>
          <a:prstGeom prst="rect">
            <a:avLst/>
          </a:prstGeom>
        </p:spPr>
      </p:pic>
      <p:sp>
        <p:nvSpPr>
          <p:cNvPr id="19" name="TextBox 18">
            <a:extLst>
              <a:ext uri="{FF2B5EF4-FFF2-40B4-BE49-F238E27FC236}">
                <a16:creationId xmlns:a16="http://schemas.microsoft.com/office/drawing/2014/main" id="{818EFBBE-8952-8649-8019-AC0BAF1606AE}"/>
              </a:ext>
            </a:extLst>
          </p:cNvPr>
          <p:cNvSpPr txBox="1"/>
          <p:nvPr/>
        </p:nvSpPr>
        <p:spPr>
          <a:xfrm>
            <a:off x="10082715" y="3385566"/>
            <a:ext cx="1978656" cy="338554"/>
          </a:xfrm>
          <a:prstGeom prst="rect">
            <a:avLst/>
          </a:prstGeom>
          <a:noFill/>
        </p:spPr>
        <p:txBody>
          <a:bodyPr wrap="square" rtlCol="0">
            <a:spAutoFit/>
          </a:bodyPr>
          <a:lstStyle/>
          <a:p>
            <a:pPr algn="ctr">
              <a:spcAft>
                <a:spcPts val="600"/>
              </a:spcAft>
            </a:pPr>
            <a:r>
              <a:rPr lang="en-US" sz="1600" b="1" dirty="0">
                <a:ea typeface="Verdana" pitchFamily="34" charset="0"/>
                <a:cs typeface="Verdana" pitchFamily="34" charset="0"/>
              </a:rPr>
              <a:t>Flux Notes</a:t>
            </a:r>
          </a:p>
        </p:txBody>
      </p:sp>
      <p:sp>
        <p:nvSpPr>
          <p:cNvPr id="20" name="TextBox 19">
            <a:extLst>
              <a:ext uri="{FF2B5EF4-FFF2-40B4-BE49-F238E27FC236}">
                <a16:creationId xmlns:a16="http://schemas.microsoft.com/office/drawing/2014/main" id="{77EF7022-3723-0D48-89DD-9DD71E7E54F5}"/>
              </a:ext>
            </a:extLst>
          </p:cNvPr>
          <p:cNvSpPr txBox="1"/>
          <p:nvPr/>
        </p:nvSpPr>
        <p:spPr>
          <a:xfrm>
            <a:off x="9389655" y="1285438"/>
            <a:ext cx="1170202" cy="523220"/>
          </a:xfrm>
          <a:prstGeom prst="rect">
            <a:avLst/>
          </a:prstGeom>
          <a:noFill/>
        </p:spPr>
        <p:txBody>
          <a:bodyPr wrap="square" rtlCol="0">
            <a:spAutoFit/>
          </a:bodyPr>
          <a:lstStyle/>
          <a:p>
            <a:pPr algn="ctr">
              <a:spcAft>
                <a:spcPts val="600"/>
              </a:spcAft>
            </a:pPr>
            <a:r>
              <a:rPr lang="en-US" sz="1400" dirty="0">
                <a:ea typeface="Verdana" pitchFamily="34" charset="0"/>
                <a:cs typeface="Verdana" pitchFamily="34" charset="0"/>
              </a:rPr>
              <a:t>Structured Phrase</a:t>
            </a:r>
          </a:p>
        </p:txBody>
      </p:sp>
      <p:sp>
        <p:nvSpPr>
          <p:cNvPr id="21" name="Oval 20">
            <a:extLst>
              <a:ext uri="{FF2B5EF4-FFF2-40B4-BE49-F238E27FC236}">
                <a16:creationId xmlns:a16="http://schemas.microsoft.com/office/drawing/2014/main" id="{6D4937F3-76F4-4944-857C-9E398D3AF61E}"/>
              </a:ext>
            </a:extLst>
          </p:cNvPr>
          <p:cNvSpPr/>
          <p:nvPr/>
        </p:nvSpPr>
        <p:spPr>
          <a:xfrm>
            <a:off x="9722247" y="1817353"/>
            <a:ext cx="519096" cy="5232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TextBox 21">
            <a:extLst>
              <a:ext uri="{FF2B5EF4-FFF2-40B4-BE49-F238E27FC236}">
                <a16:creationId xmlns:a16="http://schemas.microsoft.com/office/drawing/2014/main" id="{A7A79E9A-93E1-F646-92A0-9E4665D4B707}"/>
              </a:ext>
            </a:extLst>
          </p:cNvPr>
          <p:cNvSpPr txBox="1"/>
          <p:nvPr/>
        </p:nvSpPr>
        <p:spPr>
          <a:xfrm>
            <a:off x="9826422" y="1852078"/>
            <a:ext cx="356188" cy="461665"/>
          </a:xfrm>
          <a:prstGeom prst="rect">
            <a:avLst/>
          </a:prstGeom>
          <a:noFill/>
          <a:ln>
            <a:noFill/>
          </a:ln>
        </p:spPr>
        <p:txBody>
          <a:bodyPr wrap="none" rtlCol="0">
            <a:spAutoFit/>
          </a:bodyPr>
          <a:lstStyle/>
          <a:p>
            <a:pPr>
              <a:spcAft>
                <a:spcPts val="600"/>
              </a:spcAft>
            </a:pPr>
            <a:r>
              <a:rPr lang="en-US" sz="2400" dirty="0">
                <a:ea typeface="Verdana" pitchFamily="34" charset="0"/>
                <a:cs typeface="Verdana" pitchFamily="34" charset="0"/>
              </a:rPr>
              <a:t>#</a:t>
            </a:r>
          </a:p>
        </p:txBody>
      </p:sp>
      <p:graphicFrame>
        <p:nvGraphicFramePr>
          <p:cNvPr id="23" name="Table 22">
            <a:extLst>
              <a:ext uri="{FF2B5EF4-FFF2-40B4-BE49-F238E27FC236}">
                <a16:creationId xmlns:a16="http://schemas.microsoft.com/office/drawing/2014/main" id="{1FE70F7E-8AE7-BB4B-8B4C-17E44F050512}"/>
              </a:ext>
            </a:extLst>
          </p:cNvPr>
          <p:cNvGraphicFramePr>
            <a:graphicFrameLocks noGrp="1"/>
          </p:cNvGraphicFramePr>
          <p:nvPr>
            <p:extLst>
              <p:ext uri="{D42A27DB-BD31-4B8C-83A1-F6EECF244321}">
                <p14:modId xmlns:p14="http://schemas.microsoft.com/office/powerpoint/2010/main" val="50261469"/>
              </p:ext>
            </p:extLst>
          </p:nvPr>
        </p:nvGraphicFramePr>
        <p:xfrm>
          <a:off x="646021" y="3869309"/>
          <a:ext cx="11415350" cy="2220487"/>
        </p:xfrm>
        <a:graphic>
          <a:graphicData uri="http://schemas.openxmlformats.org/drawingml/2006/table">
            <a:tbl>
              <a:tblPr firstRow="1" bandRow="1">
                <a:tableStyleId>{5940675A-B579-460E-94D1-54222C63F5DA}</a:tableStyleId>
              </a:tblPr>
              <a:tblGrid>
                <a:gridCol w="2304008">
                  <a:extLst>
                    <a:ext uri="{9D8B030D-6E8A-4147-A177-3AD203B41FA5}">
                      <a16:colId xmlns:a16="http://schemas.microsoft.com/office/drawing/2014/main" val="999610005"/>
                    </a:ext>
                  </a:extLst>
                </a:gridCol>
                <a:gridCol w="2231571">
                  <a:extLst>
                    <a:ext uri="{9D8B030D-6E8A-4147-A177-3AD203B41FA5}">
                      <a16:colId xmlns:a16="http://schemas.microsoft.com/office/drawing/2014/main" val="2916957916"/>
                    </a:ext>
                  </a:extLst>
                </a:gridCol>
                <a:gridCol w="2405743">
                  <a:extLst>
                    <a:ext uri="{9D8B030D-6E8A-4147-A177-3AD203B41FA5}">
                      <a16:colId xmlns:a16="http://schemas.microsoft.com/office/drawing/2014/main" val="414503145"/>
                    </a:ext>
                  </a:extLst>
                </a:gridCol>
                <a:gridCol w="2503714">
                  <a:extLst>
                    <a:ext uri="{9D8B030D-6E8A-4147-A177-3AD203B41FA5}">
                      <a16:colId xmlns:a16="http://schemas.microsoft.com/office/drawing/2014/main" val="1748977438"/>
                    </a:ext>
                  </a:extLst>
                </a:gridCol>
                <a:gridCol w="1970314">
                  <a:extLst>
                    <a:ext uri="{9D8B030D-6E8A-4147-A177-3AD203B41FA5}">
                      <a16:colId xmlns:a16="http://schemas.microsoft.com/office/drawing/2014/main" val="3918729185"/>
                    </a:ext>
                  </a:extLst>
                </a:gridCol>
              </a:tblGrid>
              <a:tr h="2220487">
                <a:tc>
                  <a:txBody>
                    <a:bodyPr/>
                    <a:lstStyle/>
                    <a:p>
                      <a:r>
                        <a:rPr lang="en-US" sz="1400" b="0" dirty="0"/>
                        <a:t>Record audio of clinician-patient conversation during the encounter</a:t>
                      </a:r>
                    </a:p>
                  </a:txBody>
                  <a:tcPr/>
                </a:tc>
                <a:tc>
                  <a:txBody>
                    <a:bodyPr/>
                    <a:lstStyle/>
                    <a:p>
                      <a:r>
                        <a:rPr lang="en-US" sz="1400" b="0" dirty="0"/>
                        <a:t>Receive audio stream of conversation during encounter and orchestrate processing</a:t>
                      </a:r>
                    </a:p>
                  </a:txBody>
                  <a:tcPr/>
                </a:tc>
                <a:tc>
                  <a:txBody>
                    <a:bodyPr/>
                    <a:lstStyle/>
                    <a:p>
                      <a:r>
                        <a:rPr lang="en-US" sz="1400" b="0" dirty="0"/>
                        <a:t>Transcribe audio stream during encounter</a:t>
                      </a:r>
                    </a:p>
                  </a:txBody>
                  <a:tcPr/>
                </a:tc>
                <a:tc>
                  <a:txBody>
                    <a:bodyPr/>
                    <a:lstStyle/>
                    <a:p>
                      <a:r>
                        <a:rPr lang="en-US" sz="1400" b="0" dirty="0"/>
                        <a:t>In real-time: extract pre-defined voice commands and send to Flux Notes</a:t>
                      </a:r>
                    </a:p>
                    <a:p>
                      <a:endParaRPr lang="en-US" sz="1400" b="0" dirty="0"/>
                    </a:p>
                    <a:p>
                      <a:r>
                        <a:rPr lang="en-US" sz="1400" b="0" dirty="0"/>
                        <a:t>After encounter: extract structured data elements for disease status and toxicity and send to Flux Notes</a:t>
                      </a:r>
                    </a:p>
                  </a:txBody>
                  <a:tcPr/>
                </a:tc>
                <a:tc>
                  <a:txBody>
                    <a:bodyPr/>
                    <a:lstStyle/>
                    <a:p>
                      <a:r>
                        <a:rPr lang="en-US" sz="1400" dirty="0"/>
                        <a:t>Bring up appropriate visualizations based on voice commands</a:t>
                      </a:r>
                    </a:p>
                    <a:p>
                      <a:endParaRPr lang="en-US" sz="1400" dirty="0"/>
                    </a:p>
                    <a:p>
                      <a:r>
                        <a:rPr lang="en-US" sz="1400" dirty="0"/>
                        <a:t>Populate appropriate fields in template based on structure data elements</a:t>
                      </a:r>
                    </a:p>
                  </a:txBody>
                  <a:tcPr/>
                </a:tc>
                <a:extLst>
                  <a:ext uri="{0D108BD9-81ED-4DB2-BD59-A6C34878D82A}">
                    <a16:rowId xmlns:a16="http://schemas.microsoft.com/office/drawing/2014/main" val="2899217699"/>
                  </a:ext>
                </a:extLst>
              </a:tr>
            </a:tbl>
          </a:graphicData>
        </a:graphic>
      </p:graphicFrame>
      <p:pic>
        <p:nvPicPr>
          <p:cNvPr id="24" name="Picture 23">
            <a:extLst>
              <a:ext uri="{FF2B5EF4-FFF2-40B4-BE49-F238E27FC236}">
                <a16:creationId xmlns:a16="http://schemas.microsoft.com/office/drawing/2014/main" id="{63C3E488-92F4-C34C-87C1-59E7788A3770}"/>
              </a:ext>
            </a:extLst>
          </p:cNvPr>
          <p:cNvPicPr>
            <a:picLocks noChangeAspect="1"/>
          </p:cNvPicPr>
          <p:nvPr/>
        </p:nvPicPr>
        <p:blipFill>
          <a:blip r:embed="rId8"/>
          <a:stretch>
            <a:fillRect/>
          </a:stretch>
        </p:blipFill>
        <p:spPr>
          <a:xfrm>
            <a:off x="7211085" y="1817353"/>
            <a:ext cx="397905" cy="508434"/>
          </a:xfrm>
          <a:prstGeom prst="rect">
            <a:avLst/>
          </a:prstGeom>
        </p:spPr>
      </p:pic>
      <p:pic>
        <p:nvPicPr>
          <p:cNvPr id="25" name="Picture 24">
            <a:extLst>
              <a:ext uri="{FF2B5EF4-FFF2-40B4-BE49-F238E27FC236}">
                <a16:creationId xmlns:a16="http://schemas.microsoft.com/office/drawing/2014/main" id="{8421206D-FF46-1D4E-BD3B-2EE61AD5B755}"/>
              </a:ext>
            </a:extLst>
          </p:cNvPr>
          <p:cNvPicPr>
            <a:picLocks noChangeAspect="1"/>
          </p:cNvPicPr>
          <p:nvPr/>
        </p:nvPicPr>
        <p:blipFill>
          <a:blip r:embed="rId9"/>
          <a:stretch>
            <a:fillRect/>
          </a:stretch>
        </p:blipFill>
        <p:spPr>
          <a:xfrm>
            <a:off x="7918027" y="2350025"/>
            <a:ext cx="1664072" cy="861965"/>
          </a:xfrm>
          <a:prstGeom prst="rect">
            <a:avLst/>
          </a:prstGeom>
        </p:spPr>
      </p:pic>
    </p:spTree>
    <p:extLst>
      <p:ext uri="{BB962C8B-B14F-4D97-AF65-F5344CB8AC3E}">
        <p14:creationId xmlns:p14="http://schemas.microsoft.com/office/powerpoint/2010/main" val="4005635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5925-8D1A-3B45-B36A-C1DDF40A4566}"/>
              </a:ext>
            </a:extLst>
          </p:cNvPr>
          <p:cNvSpPr>
            <a:spLocks noGrp="1"/>
          </p:cNvSpPr>
          <p:nvPr>
            <p:ph type="title"/>
          </p:nvPr>
        </p:nvSpPr>
        <p:spPr/>
        <p:txBody>
          <a:bodyPr/>
          <a:lstStyle/>
          <a:p>
            <a:r>
              <a:rPr lang="en-US" dirty="0"/>
              <a:t>User Experience</a:t>
            </a:r>
          </a:p>
        </p:txBody>
      </p:sp>
      <p:sp>
        <p:nvSpPr>
          <p:cNvPr id="3" name="Content Placeholder 2">
            <a:extLst>
              <a:ext uri="{FF2B5EF4-FFF2-40B4-BE49-F238E27FC236}">
                <a16:creationId xmlns:a16="http://schemas.microsoft.com/office/drawing/2014/main" id="{6375A9F3-3ABF-8444-917D-8EF4697E12E3}"/>
              </a:ext>
            </a:extLst>
          </p:cNvPr>
          <p:cNvSpPr>
            <a:spLocks noGrp="1"/>
          </p:cNvSpPr>
          <p:nvPr>
            <p:ph idx="1"/>
          </p:nvPr>
        </p:nvSpPr>
        <p:spPr/>
        <p:txBody>
          <a:bodyPr/>
          <a:lstStyle/>
          <a:p>
            <a:r>
              <a:rPr lang="en-US" dirty="0" err="1">
                <a:solidFill>
                  <a:srgbClr val="FF0000"/>
                </a:solidFill>
              </a:rPr>
              <a:t>Juhan</a:t>
            </a:r>
            <a:r>
              <a:rPr lang="en-US" dirty="0">
                <a:solidFill>
                  <a:srgbClr val="FF0000"/>
                </a:solidFill>
              </a:rPr>
              <a:t>, Edwin, Daniel to fill in</a:t>
            </a:r>
          </a:p>
        </p:txBody>
      </p:sp>
    </p:spTree>
    <p:extLst>
      <p:ext uri="{BB962C8B-B14F-4D97-AF65-F5344CB8AC3E}">
        <p14:creationId xmlns:p14="http://schemas.microsoft.com/office/powerpoint/2010/main" val="2002445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048AD-0F7D-8C47-949B-84FBBCB65E06}"/>
              </a:ext>
            </a:extLst>
          </p:cNvPr>
          <p:cNvSpPr>
            <a:spLocks noGrp="1"/>
          </p:cNvSpPr>
          <p:nvPr>
            <p:ph type="title"/>
          </p:nvPr>
        </p:nvSpPr>
        <p:spPr/>
        <p:txBody>
          <a:bodyPr/>
          <a:lstStyle/>
          <a:p>
            <a:r>
              <a:rPr lang="en-US" dirty="0"/>
              <a:t>Voice Commands</a:t>
            </a:r>
          </a:p>
        </p:txBody>
      </p:sp>
      <p:sp>
        <p:nvSpPr>
          <p:cNvPr id="3" name="Content Placeholder 2">
            <a:extLst>
              <a:ext uri="{FF2B5EF4-FFF2-40B4-BE49-F238E27FC236}">
                <a16:creationId xmlns:a16="http://schemas.microsoft.com/office/drawing/2014/main" id="{3FB89F3E-3C64-7A44-849C-DD7F2802AD67}"/>
              </a:ext>
            </a:extLst>
          </p:cNvPr>
          <p:cNvSpPr>
            <a:spLocks noGrp="1"/>
          </p:cNvSpPr>
          <p:nvPr>
            <p:ph idx="1"/>
          </p:nvPr>
        </p:nvSpPr>
        <p:spPr/>
        <p:txBody>
          <a:bodyPr/>
          <a:lstStyle/>
          <a:p>
            <a:r>
              <a:rPr lang="en-US" dirty="0"/>
              <a:t>The Minimum Viable Product will be designed such that it can support “voice commands” in the future</a:t>
            </a:r>
          </a:p>
          <a:p>
            <a:pPr lvl="1"/>
            <a:r>
              <a:rPr lang="en-US" dirty="0"/>
              <a:t>Streaming audio processing (vs. asynchronous)</a:t>
            </a:r>
          </a:p>
          <a:p>
            <a:pPr lvl="1"/>
            <a:r>
              <a:rPr lang="en-US" dirty="0"/>
              <a:t>Specific keywords to focus NLP on specific aspects of conversation</a:t>
            </a:r>
          </a:p>
          <a:p>
            <a:pPr lvl="1"/>
            <a:r>
              <a:rPr lang="en-US" dirty="0"/>
              <a:t>…</a:t>
            </a:r>
          </a:p>
          <a:p>
            <a:pPr lvl="1"/>
            <a:endParaRPr lang="en-US" dirty="0"/>
          </a:p>
          <a:p>
            <a:r>
              <a:rPr lang="en-US" dirty="0"/>
              <a:t>Time permitting, we will notionally demonstrate the “voice command” concept</a:t>
            </a:r>
          </a:p>
          <a:p>
            <a:pPr lvl="1"/>
            <a:r>
              <a:rPr lang="en-US" dirty="0"/>
              <a:t>This will depend on existing Flux Notes functionality</a:t>
            </a:r>
          </a:p>
          <a:p>
            <a:pPr lvl="1"/>
            <a:r>
              <a:rPr lang="en-US" dirty="0"/>
              <a:t>For example, if the voice command is “show me the latest CT scans”, does Flux Notes have a way to show CT scans? </a:t>
            </a:r>
          </a:p>
          <a:p>
            <a:endParaRPr lang="en-US" dirty="0"/>
          </a:p>
        </p:txBody>
      </p:sp>
    </p:spTree>
    <p:extLst>
      <p:ext uri="{BB962C8B-B14F-4D97-AF65-F5344CB8AC3E}">
        <p14:creationId xmlns:p14="http://schemas.microsoft.com/office/powerpoint/2010/main" val="1652205001"/>
      </p:ext>
    </p:extLst>
  </p:cSld>
  <p:clrMapOvr>
    <a:masterClrMapping/>
  </p:clrMapOvr>
</p:sld>
</file>

<file path=ppt/theme/theme1.xml><?xml version="1.0" encoding="utf-8"?>
<a:theme xmlns:a="http://schemas.openxmlformats.org/drawingml/2006/main" name="MITRE_template">
  <a:themeElements>
    <a:clrScheme name="MITRE_Corporate Palette">
      <a:dk1>
        <a:sysClr val="windowText" lastClr="000000"/>
      </a:dk1>
      <a:lt1>
        <a:sysClr val="window" lastClr="FFFFFF"/>
      </a:lt1>
      <a:dk2>
        <a:srgbClr val="005B94"/>
      </a:dk2>
      <a:lt2>
        <a:srgbClr val="DFE1DF"/>
      </a:lt2>
      <a:accent1>
        <a:srgbClr val="00B3DC"/>
      </a:accent1>
      <a:accent2>
        <a:srgbClr val="F7901E"/>
      </a:accent2>
      <a:accent3>
        <a:srgbClr val="FFE23C"/>
      </a:accent3>
      <a:accent4>
        <a:srgbClr val="BED131"/>
      </a:accent4>
      <a:accent5>
        <a:srgbClr val="C64227"/>
      </a:accent5>
      <a:accent6>
        <a:srgbClr val="FFFFFF"/>
      </a:accent6>
      <a:hlink>
        <a:srgbClr val="00B3DC"/>
      </a:hlink>
      <a:folHlink>
        <a:srgbClr val="800080"/>
      </a:folHlink>
    </a:clrScheme>
    <a:fontScheme name="MITRE Corpor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6350">
          <a:solidFill>
            <a:schemeClr val="tx1">
              <a:lumMod val="50000"/>
              <a:lumOff val="50000"/>
            </a:schemeClr>
          </a:solidFill>
        </a:ln>
      </a:spPr>
      <a:bodyPr rtlCol="0" anchor="ctr"/>
      <a:lstStyle>
        <a:defPPr algn="ctr">
          <a:defRPr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Aft>
            <a:spcPts val="600"/>
          </a:spcAft>
          <a:defRPr sz="1600">
            <a:ea typeface="Verdana" pitchFamily="34" charset="0"/>
            <a:cs typeface="Verdana" pitchFamily="34" charset="0"/>
          </a:defRPr>
        </a:defPPr>
      </a:lstStyle>
    </a:txDef>
  </a:objectDefaults>
  <a:extraClrSchemeLst/>
  <a:extLst>
    <a:ext uri="{05A4C25C-085E-4340-85A3-A5531E510DB2}">
      <thm15:themeFamily xmlns:thm15="http://schemas.microsoft.com/office/thememl/2012/main" name="CorpTemplate.pptx" id="{CEAB987A-4C04-4486-9E55-1C80994E97A5}" vid="{7A63A845-46D7-4F9B-BF21-3163926A4E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ITRE_x0020_Sensitivity xmlns="http://schemas.microsoft.com/sharepoint/v3">Internal MITRE Information</MITRE_x0020_Sensitivity>
    <_Contributor xmlns="http://schemas.microsoft.com/sharepoint/v3/fields" xsi:nil="true"/>
    <Release_x0020_Statement xmlns="http://schemas.microsoft.com/sharepoint/v3">For Internal MITRE Use</Release_x0020_Statement>
    <IconOverlay xmlns="http://schemas.microsoft.com/sharepoint/v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MITRE Work" ma:contentTypeID="0x010100823A99C636F7423283FB0D200866C613008D2D22F45296954795878D11ED85C32B" ma:contentTypeVersion="3" ma:contentTypeDescription="Materials and documents that contain MITRE authored content and other content directly attributable to MITRE and its work" ma:contentTypeScope="" ma:versionID="e282e12a3359e3c63ee4730fcc658651">
  <xsd:schema xmlns:xsd="http://www.w3.org/2001/XMLSchema" xmlns:xs="http://www.w3.org/2001/XMLSchema" xmlns:p="http://schemas.microsoft.com/office/2006/metadata/properties" xmlns:ns1="http://schemas.microsoft.com/sharepoint/v3" xmlns:ns2="http://schemas.microsoft.com/sharepoint/v3/fields" xmlns:ns3="32995615-acc2-4427-8058-58a987bf631f" xmlns:ns4="http://schemas.microsoft.com/sharepoint/v4" targetNamespace="http://schemas.microsoft.com/office/2006/metadata/properties" ma:root="true" ma:fieldsID="ebd93b9b42403c0d74b1805b3b9e95f6" ns1:_="" ns2:_="" ns3:_="" ns4:_="">
    <xsd:import namespace="http://schemas.microsoft.com/sharepoint/v3"/>
    <xsd:import namespace="http://schemas.microsoft.com/sharepoint/v3/fields"/>
    <xsd:import namespace="32995615-acc2-4427-8058-58a987bf631f"/>
    <xsd:import namespace="http://schemas.microsoft.com/sharepoint/v4"/>
    <xsd:element name="properties">
      <xsd:complexType>
        <xsd:sequence>
          <xsd:element name="documentManagement">
            <xsd:complexType>
              <xsd:all>
                <xsd:element ref="ns2:_Contributor" minOccurs="0"/>
                <xsd:element ref="ns1:MITRE_x0020_Sensitivity"/>
                <xsd:element ref="ns1:Release_x0020_Statement"/>
                <xsd:element ref="ns3:SharedWithUsers" minOccurs="0"/>
                <xsd:element ref="ns4: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MITRE_x0020_Sensitivity" ma:index="10" ma:displayName="Sensitivity" ma:default="Internal MITRE Information" ma:internalName="MITRE_x0020_Sensitivity">
      <xsd:simpleType>
        <xsd:restriction base="dms:Choice">
          <xsd:enumeration value="Public Information"/>
          <xsd:enumeration value="Internal MITRE Information"/>
          <xsd:enumeration value="Sensitive Information"/>
          <xsd:enumeration value="Highly Sensitive Information"/>
        </xsd:restriction>
      </xsd:simpleType>
    </xsd:element>
    <xsd:element name="Release_x0020_Statement" ma:index="11" ma:displayName="Release Statement" ma:default="For Internal MITRE Use" ma:internalName="Release_x0020_Statement">
      <xsd:simpleType>
        <xsd:union memberTypes="dms:Text">
          <xsd:simpleType>
            <xsd:restriction base="dms:Choice">
              <xsd:enumeration value="Approved for Public Release"/>
              <xsd:enumeration value="For Internal MITRE Use"/>
              <xsd:enumeration value="For Release to All Sponsors"/>
              <xsd:enumeration value="For Limited Internal MITRE Use"/>
              <xsd:enumeration value="For Limited External Release"/>
              <xsd:enumeration value="Privileged: Sensitive Personal Information"/>
              <xsd:enumeration value="MITRE Proprietary"/>
              <xsd:enumeration value="Source Selection Sensitive"/>
              <xsd:enumeration value="Restricted: Highly Sensitive Personal Information"/>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Contributor" ma:index="9" nillable="true" ma:displayName="Contributor" ma:description="One or more people or organizations that contributed to this resource" ma:internalName="_Contributor">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2995615-acc2-4427-8058-58a987bf631f"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3"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8DBD7E-2E68-4584-AF05-A06E1C302552}">
  <ds:schemaRefs>
    <ds:schemaRef ds:uri="http://purl.org/dc/elements/1.1/"/>
    <ds:schemaRef ds:uri="http://schemas.microsoft.com/office/2006/metadata/properties"/>
    <ds:schemaRef ds:uri="http://schemas.microsoft.com/sharepoint/v3"/>
    <ds:schemaRef ds:uri="http://schemas.microsoft.com/sharepoint/v4"/>
    <ds:schemaRef ds:uri="http://purl.org/dc/terms/"/>
    <ds:schemaRef ds:uri="http://schemas.openxmlformats.org/package/2006/metadata/core-properties"/>
    <ds:schemaRef ds:uri="http://schemas.microsoft.com/office/infopath/2007/PartnerControls"/>
    <ds:schemaRef ds:uri="http://purl.org/dc/dcmitype/"/>
    <ds:schemaRef ds:uri="http://schemas.microsoft.com/office/2006/documentManagement/types"/>
    <ds:schemaRef ds:uri="32995615-acc2-4427-8058-58a987bf631f"/>
    <ds:schemaRef ds:uri="http://schemas.microsoft.com/sharepoint/v3/fields"/>
    <ds:schemaRef ds:uri="http://www.w3.org/XML/1998/namespace"/>
  </ds:schemaRefs>
</ds:datastoreItem>
</file>

<file path=customXml/itemProps2.xml><?xml version="1.0" encoding="utf-8"?>
<ds:datastoreItem xmlns:ds="http://schemas.openxmlformats.org/officeDocument/2006/customXml" ds:itemID="{7F770A7C-8754-4F50-B110-528E3D4A7C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sharepoint/v3/fields"/>
    <ds:schemaRef ds:uri="32995615-acc2-4427-8058-58a987bf631f"/>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E3FB36-E09C-409A-9E82-984A02FDDC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mitrebriefing_2014</Template>
  <TotalTime>69553</TotalTime>
  <Words>770</Words>
  <Application>Microsoft Macintosh PowerPoint</Application>
  <PresentationFormat>Widescreen</PresentationFormat>
  <Paragraphs>128</Paragraphs>
  <Slides>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Helvetica LT Std</vt:lpstr>
      <vt:lpstr>Times New Roman</vt:lpstr>
      <vt:lpstr>Verdana</vt:lpstr>
      <vt:lpstr>Wingdings</vt:lpstr>
      <vt:lpstr>MITRE_template</vt:lpstr>
      <vt:lpstr>Flux Notes on Voice  Minimum Viable Product (MVP)</vt:lpstr>
      <vt:lpstr>Clinical Workflow</vt:lpstr>
      <vt:lpstr>Structured Phrases</vt:lpstr>
      <vt:lpstr>Minimum Viable Product</vt:lpstr>
      <vt:lpstr>Minimum Viable Product (Illustrated)</vt:lpstr>
      <vt:lpstr>Technical Components of MVP</vt:lpstr>
      <vt:lpstr>User Experience</vt:lpstr>
      <vt:lpstr>Voice Commands</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 Nicole</dc:creator>
  <cp:lastModifiedBy>Semy, Salim K.</cp:lastModifiedBy>
  <cp:revision>798</cp:revision>
  <cp:lastPrinted>2018-06-21T12:18:07Z</cp:lastPrinted>
  <dcterms:created xsi:type="dcterms:W3CDTF">2017-06-15T15:58:42Z</dcterms:created>
  <dcterms:modified xsi:type="dcterms:W3CDTF">2018-07-31T15:40:56Z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0x010100823A99C636F7423283FB0D200866C613008D2D22F45296954795878D11ED85C32B</vt:lpwstr>
  </property>
</Properties>
</file>